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4"/>
  </p:notesMasterIdLst>
  <p:sldIdLst>
    <p:sldId id="262" r:id="rId2"/>
    <p:sldId id="346" r:id="rId3"/>
    <p:sldId id="263" r:id="rId4"/>
    <p:sldId id="264" r:id="rId5"/>
    <p:sldId id="265" r:id="rId6"/>
    <p:sldId id="266" r:id="rId7"/>
    <p:sldId id="267" r:id="rId8"/>
    <p:sldId id="347" r:id="rId9"/>
    <p:sldId id="269" r:id="rId10"/>
    <p:sldId id="373" r:id="rId11"/>
    <p:sldId id="348" r:id="rId12"/>
    <p:sldId id="379" r:id="rId13"/>
    <p:sldId id="349" r:id="rId14"/>
    <p:sldId id="350" r:id="rId15"/>
    <p:sldId id="380" r:id="rId16"/>
    <p:sldId id="381" r:id="rId17"/>
    <p:sldId id="352" r:id="rId18"/>
    <p:sldId id="274" r:id="rId19"/>
    <p:sldId id="376" r:id="rId20"/>
    <p:sldId id="377" r:id="rId21"/>
    <p:sldId id="353" r:id="rId22"/>
    <p:sldId id="354" r:id="rId23"/>
    <p:sldId id="355" r:id="rId24"/>
    <p:sldId id="279" r:id="rId25"/>
    <p:sldId id="280" r:id="rId26"/>
    <p:sldId id="281" r:id="rId27"/>
    <p:sldId id="342" r:id="rId28"/>
    <p:sldId id="378" r:id="rId29"/>
    <p:sldId id="344" r:id="rId30"/>
    <p:sldId id="345" r:id="rId31"/>
    <p:sldId id="339" r:id="rId32"/>
    <p:sldId id="340" r:id="rId33"/>
    <p:sldId id="361" r:id="rId34"/>
    <p:sldId id="362" r:id="rId35"/>
    <p:sldId id="290" r:id="rId36"/>
    <p:sldId id="367" r:id="rId37"/>
    <p:sldId id="370" r:id="rId38"/>
    <p:sldId id="296" r:id="rId39"/>
    <p:sldId id="364" r:id="rId40"/>
    <p:sldId id="372" r:id="rId41"/>
    <p:sldId id="365" r:id="rId42"/>
    <p:sldId id="374" r:id="rId43"/>
    <p:sldId id="375" r:id="rId44"/>
    <p:sldId id="368" r:id="rId45"/>
    <p:sldId id="369" r:id="rId46"/>
    <p:sldId id="316" r:id="rId47"/>
    <p:sldId id="317" r:id="rId48"/>
    <p:sldId id="356" r:id="rId49"/>
    <p:sldId id="360" r:id="rId50"/>
    <p:sldId id="359" r:id="rId51"/>
    <p:sldId id="358" r:id="rId52"/>
    <p:sldId id="324" r:id="rId5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1F73"/>
    <a:srgbClr val="FFC000"/>
    <a:srgbClr val="007452"/>
    <a:srgbClr val="658D1B"/>
    <a:srgbClr val="6C1035"/>
    <a:srgbClr val="01B4E3"/>
    <a:srgbClr val="2CB6C0"/>
    <a:srgbClr val="843380"/>
    <a:srgbClr val="00833C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58"/>
    <p:restoredTop sz="94658"/>
  </p:normalViewPr>
  <p:slideViewPr>
    <p:cSldViewPr snapToGrid="0" snapToObjects="1">
      <p:cViewPr varScale="1">
        <p:scale>
          <a:sx n="65" d="100"/>
          <a:sy n="65" d="100"/>
        </p:scale>
        <p:origin x="43" y="2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65539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554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14DF30D-53F0-480B-ABC6-57AF6F9ABD73}" type="slidenum">
              <a:rPr lang="en-US" altLang="zh-CN" sz="1300">
                <a:ea typeface="MS PGothic" panose="020B0600070205080204" pitchFamily="34" charset="-128"/>
              </a:rPr>
              <a:t>10</a:t>
            </a:fld>
            <a:endParaRPr lang="en-US" altLang="zh-CN" sz="130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9244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820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199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65539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554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14DF30D-53F0-480B-ABC6-57AF6F9ABD73}" type="slidenum">
              <a:rPr lang="en-US" altLang="zh-CN" sz="1300">
                <a:ea typeface="MS PGothic" panose="020B0600070205080204" pitchFamily="34" charset="-128"/>
              </a:rPr>
              <a:t>19</a:t>
            </a:fld>
            <a:endParaRPr lang="en-US" altLang="zh-CN" sz="130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4477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65539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554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14DF30D-53F0-480B-ABC6-57AF6F9ABD73}" type="slidenum">
              <a:rPr lang="en-US" altLang="zh-CN" sz="1300">
                <a:ea typeface="MS PGothic" panose="020B0600070205080204" pitchFamily="34" charset="-128"/>
              </a:rPr>
              <a:t>20</a:t>
            </a:fld>
            <a:endParaRPr lang="en-US" altLang="zh-CN" sz="130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2428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gif"/><Relationship Id="rId7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2.gi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.gif"/><Relationship Id="rId7" Type="http://schemas.openxmlformats.org/officeDocument/2006/relationships/image" Target="../media/image9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.gif"/><Relationship Id="rId7" Type="http://schemas.openxmlformats.org/officeDocument/2006/relationships/image" Target="../media/image9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- F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osquito net&#10;&#10;Description automatically generated">
            <a:extLst>
              <a:ext uri="{FF2B5EF4-FFF2-40B4-BE49-F238E27FC236}">
                <a16:creationId xmlns:a16="http://schemas.microsoft.com/office/drawing/2014/main" id="{217BE495-81C6-7540-9EA2-9F8649847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D1381C-D6E7-FB49-A69D-BDF0A94C3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685392" y="4654044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A1242A-67F8-AA49-93B4-39FFC7B19D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52552"/>
            <a:ext cx="1828800" cy="1828800"/>
          </a:xfrm>
          <a:prstGeom prst="rect">
            <a:avLst/>
          </a:prstGeom>
        </p:spPr>
      </p:pic>
      <p:pic>
        <p:nvPicPr>
          <p:cNvPr id="9" name="Picture 8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4D924286-53CF-C649-99DE-249B0264374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27557" y="652552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E060B7-6A24-774C-9AF6-8980F2B55FB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55114" y="652552"/>
            <a:ext cx="1828800" cy="1828800"/>
          </a:xfrm>
          <a:prstGeom prst="rect">
            <a:avLst/>
          </a:prstGeom>
        </p:spPr>
      </p:pic>
      <p:pic>
        <p:nvPicPr>
          <p:cNvPr id="17" name="Picture 16" descr="A close-up of a ring&#10;&#10;Description automatically generated with medium confidence">
            <a:extLst>
              <a:ext uri="{FF2B5EF4-FFF2-40B4-BE49-F238E27FC236}">
                <a16:creationId xmlns:a16="http://schemas.microsoft.com/office/drawing/2014/main" id="{661EE422-07B1-DF4E-8B77-8377AA93445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82671" y="652552"/>
            <a:ext cx="1828800" cy="1828800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low confidence">
            <a:extLst>
              <a:ext uri="{FF2B5EF4-FFF2-40B4-BE49-F238E27FC236}">
                <a16:creationId xmlns:a16="http://schemas.microsoft.com/office/drawing/2014/main" id="{C43CD5BF-76C5-254E-9092-08B68F6D8FF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10229" y="652552"/>
            <a:ext cx="1828800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11D137-A7F4-F747-B099-7FC93A7C44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926" y="4170228"/>
            <a:ext cx="1601155" cy="59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07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44601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69219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55144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128102"/>
            <a:ext cx="3886200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97545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0" y="1361923"/>
            <a:ext cx="3886200" cy="285169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2128101"/>
            <a:ext cx="3886200" cy="20855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77514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1375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85779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86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96008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019523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789576" y="1369219"/>
            <a:ext cx="4725775" cy="2844404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07724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91613"/>
            <a:ext cx="3886200" cy="62201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8650" y="1369219"/>
            <a:ext cx="3886200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38955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04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128100"/>
            <a:ext cx="7886700" cy="1604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75888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3733015"/>
            <a:ext cx="7886700" cy="497168"/>
          </a:xfrm>
        </p:spPr>
        <p:txBody>
          <a:bodyPr>
            <a:normAutofit/>
          </a:bodyPr>
          <a:lstStyle>
            <a:lvl1pPr marL="0" indent="0">
              <a:buNone/>
              <a:defRPr sz="1500" b="1" i="1">
                <a:solidFill>
                  <a:srgbClr val="6B1F73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27891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3004794"/>
            <a:ext cx="3886200" cy="1208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1556426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29150" y="3004793"/>
            <a:ext cx="388620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2224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8"/>
            <a:ext cx="4970872" cy="21658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35051"/>
            <a:ext cx="4970872" cy="67857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B1F73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712643" y="1369219"/>
            <a:ext cx="2802707" cy="2844404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1011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mosquito net&#10;&#10;Description automatically generated">
            <a:extLst>
              <a:ext uri="{FF2B5EF4-FFF2-40B4-BE49-F238E27FC236}">
                <a16:creationId xmlns:a16="http://schemas.microsoft.com/office/drawing/2014/main" id="{63C6E2F4-0D44-1948-88AD-23F2318B2B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4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52552"/>
            <a:ext cx="1828800" cy="1828800"/>
          </a:xfrm>
          <a:blipFill>
            <a:blip r:embed="rId3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1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>
            <a:off x="1828800" y="652552"/>
            <a:ext cx="1828800" cy="1828800"/>
          </a:xfrm>
          <a:blipFill>
            <a:blip r:embed="rId4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2" name="Picture Placeholder 49"/>
          <p:cNvSpPr>
            <a:spLocks noGrp="1"/>
          </p:cNvSpPr>
          <p:nvPr>
            <p:ph type="pic" sz="quarter" idx="15" hasCustomPrompt="1"/>
          </p:nvPr>
        </p:nvSpPr>
        <p:spPr>
          <a:xfrm>
            <a:off x="3657600" y="652552"/>
            <a:ext cx="1828800" cy="1828800"/>
          </a:xfrm>
          <a:blipFill>
            <a:blip r:embed="rId5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 </a:t>
            </a:r>
          </a:p>
        </p:txBody>
      </p:sp>
      <p:sp>
        <p:nvSpPr>
          <p:cNvPr id="23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5486400" y="652552"/>
            <a:ext cx="1828800" cy="1828800"/>
          </a:xfrm>
          <a:blipFill>
            <a:blip r:embed="rId6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4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7315200" y="652552"/>
            <a:ext cx="1828800" cy="1828800"/>
          </a:xfrm>
          <a:blipFill>
            <a:blip r:embed="rId7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</a:t>
            </a:r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8B1C9B-6FB7-5C45-8CDC-E3ED2B72F25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D764F4-5BAE-324B-80B5-FDAEFED99D34}"/>
              </a:ext>
            </a:extLst>
          </p:cNvPr>
          <p:cNvSpPr txBox="1"/>
          <p:nvPr userDrawn="1"/>
        </p:nvSpPr>
        <p:spPr>
          <a:xfrm>
            <a:off x="685392" y="4654044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33F1CD-B93A-0448-89FC-6E84E749D48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A8A56A-C86C-A240-881E-BD6A4C13C3E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0050"/>
            <a:ext cx="7772400" cy="857250"/>
          </a:xfrm>
          <a:noFill/>
          <a:ln w="9525">
            <a:noFill/>
            <a:miter lim="800000"/>
          </a:ln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3000" b="1" baseline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0401" y="4641344"/>
            <a:ext cx="486659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D73C496-6664-42C4-AF6F-EFA14E869A10}" type="slidenum">
              <a:rPr lang="en-US" altLang="zh-CN"/>
              <a:t>‹#›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681069"/>
      </p:ext>
    </p:extLst>
  </p:cSld>
  <p:clrMapOvr>
    <a:masterClrMapping/>
  </p:clrMapOvr>
  <p:transition spd="med">
    <p:cover dir="d"/>
  </p:transition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2 - F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6B7210F6-B1B6-2142-8207-B8338059C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4854" cy="514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2FE039-B157-2148-8097-E873F777A6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8DACC0-33EE-234A-8AC6-A9E9715CB9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B4CB9E-60DF-3748-9391-48F5E0164A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8F7240-542E-E14E-B105-DD9957779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772123" y="891468"/>
            <a:ext cx="1151164" cy="1151164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688BAC-4973-5A42-9901-27588A73DB7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966177" y="454131"/>
            <a:ext cx="749808" cy="749808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934D9D-F3DB-9D42-88D0-0DF5187277B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572952" y="2174020"/>
            <a:ext cx="1724396" cy="1724396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B24A2CA-3767-394F-80C8-B17C68C46AAF}"/>
              </a:ext>
            </a:extLst>
          </p:cNvPr>
          <p:cNvSpPr txBox="1"/>
          <p:nvPr userDrawn="1"/>
        </p:nvSpPr>
        <p:spPr>
          <a:xfrm>
            <a:off x="617449" y="4654043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B8FBFC-8382-4E4F-9A24-D2782D5F80A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-476314" y="-461844"/>
            <a:ext cx="2706624" cy="2706624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577" y="4437341"/>
            <a:ext cx="883710" cy="32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3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2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5D699C38-E1C5-524C-A15C-88A9320685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4854" cy="5143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8E9EC3-13A6-BC44-82C6-4D86896BBF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8C11A1-B22C-F240-BD03-E44E3396A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B4CB9E-60DF-3748-9391-48F5E0164A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sp>
        <p:nvSpPr>
          <p:cNvPr id="20" name="Picture Placeholder 49">
            <a:extLst>
              <a:ext uri="{FF2B5EF4-FFF2-40B4-BE49-F238E27FC236}">
                <a16:creationId xmlns:a16="http://schemas.microsoft.com/office/drawing/2014/main" id="{A0E0C358-90C6-5849-B09F-C6E02A42F7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72182" y="891468"/>
            <a:ext cx="1151163" cy="11511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905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16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1" name="Picture Placeholder 49">
            <a:extLst>
              <a:ext uri="{FF2B5EF4-FFF2-40B4-BE49-F238E27FC236}">
                <a16:creationId xmlns:a16="http://schemas.microsoft.com/office/drawing/2014/main" id="{A9EAC87C-C44A-874E-B19C-2A724B07842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66191" y="454131"/>
            <a:ext cx="753517" cy="753517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9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IMAGE </a:t>
            </a:r>
          </a:p>
        </p:txBody>
      </p:sp>
      <p:sp>
        <p:nvSpPr>
          <p:cNvPr id="22" name="Picture Placeholder 49">
            <a:extLst>
              <a:ext uri="{FF2B5EF4-FFF2-40B4-BE49-F238E27FC236}">
                <a16:creationId xmlns:a16="http://schemas.microsoft.com/office/drawing/2014/main" id="{498C6841-CB91-0B4F-BDAD-34BCB663BB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72952" y="2177462"/>
            <a:ext cx="1720954" cy="1720954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1905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4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861301-D528-D54E-9AF3-C5CCCC429BA7}"/>
              </a:ext>
            </a:extLst>
          </p:cNvPr>
          <p:cNvSpPr txBox="1"/>
          <p:nvPr userDrawn="1"/>
        </p:nvSpPr>
        <p:spPr>
          <a:xfrm>
            <a:off x="617449" y="4654043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Picture Placeholder 49">
            <a:extLst>
              <a:ext uri="{FF2B5EF4-FFF2-40B4-BE49-F238E27FC236}">
                <a16:creationId xmlns:a16="http://schemas.microsoft.com/office/drawing/2014/main" id="{821BD880-A41A-004E-A1EC-F253F3489F8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476351" y="-445272"/>
            <a:ext cx="2709874" cy="270987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1905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</p:spTree>
    <p:extLst>
      <p:ext uri="{BB962C8B-B14F-4D97-AF65-F5344CB8AC3E}">
        <p14:creationId xmlns:p14="http://schemas.microsoft.com/office/powerpoint/2010/main" val="839354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mosquito net&#10;&#10;Description automatically generated">
            <a:extLst>
              <a:ext uri="{FF2B5EF4-FFF2-40B4-BE49-F238E27FC236}">
                <a16:creationId xmlns:a16="http://schemas.microsoft.com/office/drawing/2014/main" id="{3E7A7828-C02E-184B-877A-46E31A2A75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EFBEB6-2594-7243-9F6F-C775E747D2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B26FE1-5A22-FF48-98B1-348F27A5BCD3}"/>
              </a:ext>
            </a:extLst>
          </p:cNvPr>
          <p:cNvSpPr txBox="1"/>
          <p:nvPr userDrawn="1"/>
        </p:nvSpPr>
        <p:spPr>
          <a:xfrm>
            <a:off x="617449" y="4654043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490D454-0064-2A48-AA50-D3BB5DD55C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81437A-C627-064C-BEBA-3B564A0977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7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D4F627BD-75D6-694D-8B3F-C7AF42CB6D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4854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630F9B-9CDB-BE42-8BF2-33C51B9341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A6F575-1415-DE4B-979D-B396CEF72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DE7962-DE4A-1F44-B31F-A9B2F28DD8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9A00B9-4FF1-E648-A2F0-A928260AB604}"/>
              </a:ext>
            </a:extLst>
          </p:cNvPr>
          <p:cNvSpPr txBox="1"/>
          <p:nvPr userDrawn="1"/>
        </p:nvSpPr>
        <p:spPr>
          <a:xfrm>
            <a:off x="617449" y="4654043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176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7886700" cy="295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85341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35858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2844563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7120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gi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716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282290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47CBDB-8420-AD47-852E-F65FB19D69D1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DF1C0-0A00-5548-9466-D4F7C37C0E5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6" r:id="rId2"/>
    <p:sldLayoutId id="2147483687" r:id="rId3"/>
    <p:sldLayoutId id="2147483684" r:id="rId4"/>
    <p:sldLayoutId id="2147483663" r:id="rId5"/>
    <p:sldLayoutId id="2147483673" r:id="rId6"/>
    <p:sldLayoutId id="2147483662" r:id="rId7"/>
    <p:sldLayoutId id="2147483675" r:id="rId8"/>
    <p:sldLayoutId id="2147483664" r:id="rId9"/>
    <p:sldLayoutId id="2147483674" r:id="rId10"/>
    <p:sldLayoutId id="2147483665" r:id="rId11"/>
    <p:sldLayoutId id="2147483676" r:id="rId12"/>
    <p:sldLayoutId id="2147483677" r:id="rId13"/>
    <p:sldLayoutId id="2147483678" r:id="rId14"/>
    <p:sldLayoutId id="2147483679" r:id="rId15"/>
    <p:sldLayoutId id="2147483667" r:id="rId16"/>
    <p:sldLayoutId id="2147483680" r:id="rId17"/>
    <p:sldLayoutId id="2147483682" r:id="rId18"/>
    <p:sldLayoutId id="2147483681" r:id="rId19"/>
    <p:sldLayoutId id="2147483688" r:id="rId2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>
          <a:solidFill>
            <a:srgbClr val="6B1F73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66A1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Wingdings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Courier New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ieeexplore.ieee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ieeexplore.ieee.org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buct.edu.cn/main.htm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n.ieee.org/china_student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iel@igroup.com.cn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DB57A7-71FF-DF4F-945A-566700951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619" y="2745145"/>
            <a:ext cx="6789581" cy="522983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高质量资源 助力我校研发创新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9A14032-3845-6640-AD99-887BDF8A2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619" y="3302994"/>
            <a:ext cx="5314950" cy="469482"/>
          </a:xfrm>
        </p:spPr>
        <p:txBody>
          <a:bodyPr/>
          <a:lstStyle/>
          <a:p>
            <a:r>
              <a:rPr lang="zh-CN" altLang="en-US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北京化工大学</a:t>
            </a:r>
            <a:endParaRPr lang="en-US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1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5619" y="3803844"/>
            <a:ext cx="3997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演讲人：</a:t>
            </a:r>
            <a:r>
              <a:rPr lang="en-US" altLang="zh-CN" sz="11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iGroup</a:t>
            </a:r>
            <a:r>
              <a:rPr lang="zh-CN" alt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 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产品培训师 陈杨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649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itle 6"/>
          <p:cNvSpPr>
            <a:spLocks noGrp="1"/>
          </p:cNvSpPr>
          <p:nvPr>
            <p:ph type="title"/>
          </p:nvPr>
        </p:nvSpPr>
        <p:spPr>
          <a:xfrm>
            <a:off x="335280" y="273685"/>
            <a:ext cx="7772400" cy="857250"/>
          </a:xfrm>
        </p:spPr>
        <p:txBody>
          <a:bodyPr/>
          <a:lstStyle/>
          <a:p>
            <a:pPr eaLnBrk="1" hangingPunct="1"/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60860" y="273685"/>
            <a:ext cx="5328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+mn-ea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+mn-ea"/>
              </a:rPr>
              <a:t>期刊影响因子排名情况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r="28922"/>
          <a:stretch>
            <a:fillRect/>
          </a:stretch>
        </p:blipFill>
        <p:spPr>
          <a:xfrm>
            <a:off x="385445" y="1593850"/>
            <a:ext cx="4309110" cy="32270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r="40676"/>
          <a:stretch>
            <a:fillRect/>
          </a:stretch>
        </p:blipFill>
        <p:spPr>
          <a:xfrm>
            <a:off x="4940300" y="380365"/>
            <a:ext cx="3810000" cy="38176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0675" y="910590"/>
            <a:ext cx="42398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2021年《期刊引证报告（JCR）》已于2022年6月28日公布，</a:t>
            </a:r>
          </a:p>
          <a:p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IEEE期刊在相关技术领域继续保持领先。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940300" y="4378325"/>
            <a:ext cx="3409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截图来自微信公众号：</a:t>
            </a:r>
            <a:r>
              <a:rPr lang="en-US" altLang="zh-CN" sz="1100" dirty="0" err="1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IEEEXplore</a:t>
            </a:r>
            <a:r>
              <a:rPr lang="zh-CN" altLang="en-US" sz="11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微服务</a:t>
            </a:r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260861" y="4654044"/>
            <a:ext cx="486659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557530" indent="-214630"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ACE7335-4D97-4221-B5EE-3E3C43F53C99}" type="slidenum">
              <a:rPr lang="en-US" altLang="zh-CN" sz="750">
                <a:solidFill>
                  <a:schemeClr val="accent1">
                    <a:lumMod val="75000"/>
                  </a:schemeClr>
                </a:solidFill>
                <a:ea typeface="MS PGothic" panose="020B0600070205080204" pitchFamily="34" charset="-128"/>
              </a:rPr>
              <a:t>10</a:t>
            </a:fld>
            <a:endParaRPr lang="en-US" altLang="zh-CN" sz="750" dirty="0">
              <a:solidFill>
                <a:schemeClr val="accent1">
                  <a:lumMod val="75000"/>
                </a:schemeClr>
              </a:solidFill>
              <a:ea typeface="MS PGothic" panose="020B0600070205080204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4137793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/>
          <p:nvPr/>
        </p:nvSpPr>
        <p:spPr>
          <a:xfrm>
            <a:off x="215265" y="480695"/>
            <a:ext cx="3850005" cy="50292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defTabSz="914400"/>
            <a:r>
              <a:rPr 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Xplore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平台访问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19194" y="668721"/>
            <a:ext cx="525970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IEEE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所有文献均上载到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IEEE Xplore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平台：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  <a:hlinkClick r:id="rId4"/>
              </a:rPr>
              <a:t>https://ieeexplore.ieee.org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324835" y="4646424"/>
            <a:ext cx="486659" cy="273844"/>
          </a:xfrm>
        </p:spPr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11</a:t>
            </a:fld>
            <a:endParaRPr lang="en-US">
              <a:solidFill>
                <a:srgbClr val="6B1F73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499" y="1293623"/>
            <a:ext cx="6259701" cy="314148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 l="2703" t="8362" b="2787"/>
          <a:stretch>
            <a:fillRect/>
          </a:stretch>
        </p:blipFill>
        <p:spPr>
          <a:xfrm>
            <a:off x="506859" y="1293623"/>
            <a:ext cx="8099425" cy="297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0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/>
          <p:nvPr/>
        </p:nvSpPr>
        <p:spPr>
          <a:xfrm>
            <a:off x="325120" y="466725"/>
            <a:ext cx="4536440" cy="50292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defTabSz="914400"/>
            <a:r>
              <a:rPr 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Xplore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平台远程访问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324835" y="4646424"/>
            <a:ext cx="486659" cy="273844"/>
          </a:xfrm>
        </p:spPr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12</a:t>
            </a:fld>
            <a:endParaRPr lang="en-US" dirty="0">
              <a:solidFill>
                <a:srgbClr val="6B1F73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1373441"/>
            <a:ext cx="7772400" cy="25413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547" y="0"/>
            <a:ext cx="9669094" cy="42187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0" y="1771551"/>
            <a:ext cx="6456224" cy="22861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35" y="1747231"/>
            <a:ext cx="7728281" cy="231051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4495" y="2071689"/>
            <a:ext cx="2118980" cy="184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6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13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5889" y="308828"/>
            <a:ext cx="43319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平台收录内容</a:t>
            </a:r>
          </a:p>
        </p:txBody>
      </p:sp>
      <p:sp>
        <p:nvSpPr>
          <p:cNvPr id="6" name="文本占位符 4"/>
          <p:cNvSpPr txBox="1">
            <a:spLocks noChangeArrowheads="1"/>
          </p:cNvSpPr>
          <p:nvPr/>
        </p:nvSpPr>
        <p:spPr>
          <a:xfrm>
            <a:off x="4579143" y="565360"/>
            <a:ext cx="4018430" cy="26289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zh-CN" sz="1400" u="sng" dirty="0" smtClean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https://ieeexplore.ieee.org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-260" y="1030044"/>
            <a:ext cx="5783894" cy="3425825"/>
          </a:xfrm>
          <a:prstGeom prst="rect">
            <a:avLst/>
          </a:prstGeom>
          <a:solidFill>
            <a:srgbClr val="FFEEB7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全文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数据库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190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 IEEE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期刊和杂志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1800+ IEEE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会议录（每年）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9000+ IEEE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文档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VDE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会议录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Bell Labs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技术期刊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IBM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AGU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URSI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(OA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): TUP, CSEE, CPSS, CES, CMP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BIAI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SAIEE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IEEE-Wiley, Wiley Telecom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Wiley Data and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Cybersecurity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MIT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Artech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House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River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PUP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电子图书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Now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Publishers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综述文集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SMPTE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期刊、会议、标准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在线技术课程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425" y="1631315"/>
            <a:ext cx="2954020" cy="22231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t="1380"/>
          <a:stretch>
            <a:fillRect/>
          </a:stretch>
        </p:blipFill>
        <p:spPr>
          <a:xfrm>
            <a:off x="63500" y="1075690"/>
            <a:ext cx="55435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1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14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82575" y="474980"/>
            <a:ext cx="5384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IEL数据库覆盖我校学院情况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657725" y="4209544"/>
            <a:ext cx="2605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i="1" dirty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利用</a:t>
            </a:r>
            <a:r>
              <a:rPr lang="en-US" altLang="zh-CN" i="1" dirty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IEL</a:t>
            </a:r>
            <a:r>
              <a:rPr lang="zh-CN" altLang="en-US" i="1" dirty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资源</a:t>
            </a:r>
            <a:r>
              <a:rPr lang="en-US" altLang="zh-CN" i="1" dirty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i="1" dirty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助力科研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446008" y="577516"/>
            <a:ext cx="3031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hlinkClick r:id="rId2"/>
              </a:rPr>
              <a:t>https://www.buct.edu.cn/main.htm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75" y="1200149"/>
            <a:ext cx="8013700" cy="289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43587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90" y="565118"/>
            <a:ext cx="8202216" cy="391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3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091"/>
            <a:ext cx="8248649" cy="416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5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17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2290" y="584659"/>
            <a:ext cx="183967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快问快答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169301" y="1477300"/>
            <a:ext cx="71005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我校订购的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IEL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数据库不包含下列哪一选项？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169262" y="2219327"/>
            <a:ext cx="372999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190+IEEE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期刊和杂志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1800+IEEE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会议录（每年）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Bell Labs</a:t>
            </a: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技术期刊</a:t>
            </a:r>
            <a:endParaRPr lang="en-US" altLang="zh-CN" sz="20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IEEE-Wiley</a:t>
            </a: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电子书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85" y="3642360"/>
            <a:ext cx="6043930" cy="9461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811" y="3012055"/>
            <a:ext cx="1520455" cy="152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5844746" y="2655806"/>
            <a:ext cx="207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IEEEXplore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微服务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46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23510-A603-E547-975A-B6891567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665" y="1869184"/>
            <a:ext cx="6584335" cy="702566"/>
          </a:xfrm>
        </p:spPr>
        <p:txBody>
          <a:bodyPr/>
          <a:lstStyle/>
          <a:p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36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平台基础功能详解</a:t>
            </a:r>
            <a:endParaRPr 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18</a:t>
            </a:fld>
            <a:endParaRPr lang="en-US" dirty="0">
              <a:solidFill>
                <a:srgbClr val="6B1F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557530" indent="-214630"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ACE7335-4D97-4221-B5EE-3E3C43F53C99}" type="slidenum">
              <a:rPr lang="en-US" altLang="zh-CN" sz="750">
                <a:solidFill>
                  <a:srgbClr val="0070C0"/>
                </a:solidFill>
                <a:ea typeface="MS PGothic" panose="020B0600070205080204" pitchFamily="34" charset="-128"/>
              </a:rPr>
              <a:t>19</a:t>
            </a:fld>
            <a:endParaRPr lang="en-US" altLang="zh-CN" sz="750" dirty="0">
              <a:solidFill>
                <a:srgbClr val="0070C0"/>
              </a:solidFill>
              <a:ea typeface="MS PGothic" panose="020B0600070205080204" pitchFamily="34" charset="-128"/>
            </a:endParaRPr>
          </a:p>
        </p:txBody>
      </p:sp>
      <p:sp>
        <p:nvSpPr>
          <p:cNvPr id="20484" name="Title 6"/>
          <p:cNvSpPr>
            <a:spLocks noGrp="1"/>
          </p:cNvSpPr>
          <p:nvPr>
            <p:ph type="title"/>
          </p:nvPr>
        </p:nvSpPr>
        <p:spPr>
          <a:xfrm>
            <a:off x="335280" y="273685"/>
            <a:ext cx="3763010" cy="566420"/>
          </a:xfrm>
        </p:spPr>
        <p:txBody>
          <a:bodyPr/>
          <a:lstStyle/>
          <a:p>
            <a:pPr eaLnBrk="1" hangingPunct="1"/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60985" y="380365"/>
            <a:ext cx="4619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+mn-ea"/>
              </a:rPr>
              <a:t>IEEE Xplore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+mn-ea"/>
              </a:rPr>
              <a:t>平台首页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7420"/>
            <a:ext cx="9144000" cy="2696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47420"/>
            <a:ext cx="9171940" cy="32899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47420"/>
            <a:ext cx="9172575" cy="34918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282" y="1043081"/>
            <a:ext cx="6902587" cy="35240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684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2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5" name="平行四边形 4"/>
          <p:cNvSpPr/>
          <p:nvPr/>
        </p:nvSpPr>
        <p:spPr>
          <a:xfrm>
            <a:off x="-998220" y="1591310"/>
            <a:ext cx="10767060" cy="1960880"/>
          </a:xfrm>
          <a:prstGeom prst="parallelogram">
            <a:avLst/>
          </a:prstGeom>
          <a:solidFill>
            <a:srgbClr val="E7C5E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181" y="1492348"/>
            <a:ext cx="4981575" cy="1960880"/>
          </a:xfrm>
        </p:spPr>
        <p:txBody>
          <a:bodyPr/>
          <a:lstStyle/>
          <a:p>
            <a:pPr algn="ctr"/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  <a:cs typeface="阿里妈妈数黑体" charset="-122"/>
              </a:rPr>
              <a:t>听讲座</a:t>
            </a:r>
            <a:r>
              <a:rPr lang="en-US" altLang="zh-CN" sz="4800" dirty="0">
                <a:latin typeface="微软雅黑" panose="020B0503020204020204" pitchFamily="34" charset="-122"/>
                <a:ea typeface="微软雅黑" panose="020B0503020204020204" pitchFamily="34" charset="-122"/>
                <a:cs typeface="阿里妈妈数黑体" charset="-122"/>
              </a:rPr>
              <a:t> </a:t>
            </a:r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  <a:cs typeface="阿里妈妈数黑体" charset="-122"/>
              </a:rPr>
              <a:t>赢奖品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cs typeface="阿里妈妈数黑体" charset="-122"/>
              </a:rPr>
              <a:t/>
            </a:r>
            <a:b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cs typeface="阿里妈妈数黑体" charset="-122"/>
              </a:rPr>
            </a:b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阿里妈妈数黑体" charset="-122"/>
              </a:rPr>
              <a:t>IEEE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阿里妈妈数黑体" charset="-122"/>
              </a:rPr>
              <a:t>精美礼品等待大家哦！</a:t>
            </a:r>
          </a:p>
        </p:txBody>
      </p:sp>
    </p:spTree>
    <p:extLst>
      <p:ext uri="{BB962C8B-B14F-4D97-AF65-F5344CB8AC3E}">
        <p14:creationId xmlns:p14="http://schemas.microsoft.com/office/powerpoint/2010/main" val="219292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557530" indent="-214630"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ACE7335-4D97-4221-B5EE-3E3C43F53C99}" type="slidenum">
              <a:rPr lang="en-US" altLang="zh-CN" sz="750">
                <a:solidFill>
                  <a:srgbClr val="0070C0"/>
                </a:solidFill>
                <a:ea typeface="MS PGothic" panose="020B0600070205080204" pitchFamily="34" charset="-128"/>
              </a:rPr>
              <a:t>20</a:t>
            </a:fld>
            <a:endParaRPr lang="en-US" altLang="zh-CN" sz="750" dirty="0">
              <a:solidFill>
                <a:srgbClr val="0070C0"/>
              </a:solidFill>
              <a:ea typeface="MS PGothic" panose="020B0600070205080204" pitchFamily="34" charset="-128"/>
            </a:endParaRPr>
          </a:p>
        </p:txBody>
      </p:sp>
      <p:sp>
        <p:nvSpPr>
          <p:cNvPr id="20484" name="Title 6"/>
          <p:cNvSpPr>
            <a:spLocks noGrp="1"/>
          </p:cNvSpPr>
          <p:nvPr>
            <p:ph type="title"/>
          </p:nvPr>
        </p:nvSpPr>
        <p:spPr>
          <a:xfrm>
            <a:off x="335280" y="273685"/>
            <a:ext cx="3763010" cy="566420"/>
          </a:xfrm>
        </p:spPr>
        <p:txBody>
          <a:bodyPr/>
          <a:lstStyle/>
          <a:p>
            <a:pPr eaLnBrk="1" hangingPunct="1"/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60985" y="380365"/>
            <a:ext cx="5673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+mn-ea"/>
              </a:rPr>
              <a:t>IEEE Xplore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+mn-ea"/>
              </a:rPr>
              <a:t>平台首页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4100"/>
            <a:ext cx="9191625" cy="3035300"/>
          </a:xfrm>
          <a:prstGeom prst="rect">
            <a:avLst/>
          </a:prstGeom>
          <a:effectLst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20" y="1054100"/>
            <a:ext cx="9164320" cy="3163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54100"/>
            <a:ext cx="9144000" cy="30130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54100"/>
            <a:ext cx="9144000" cy="3477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43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6874" y="254000"/>
            <a:ext cx="2349434" cy="569226"/>
          </a:xfrm>
        </p:spPr>
        <p:txBody>
          <a:bodyPr/>
          <a:lstStyle/>
          <a:p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一框式检索框</a:t>
            </a:r>
            <a:endParaRPr 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206090" y="4685794"/>
            <a:ext cx="486659" cy="273844"/>
          </a:xfrm>
        </p:spPr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21</a:t>
            </a:fld>
            <a:endParaRPr lang="en-US">
              <a:solidFill>
                <a:srgbClr val="6B1F73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5985"/>
            <a:ext cx="9229725" cy="2701290"/>
          </a:xfrm>
          <a:prstGeom prst="rect">
            <a:avLst/>
          </a:prstGeom>
        </p:spPr>
      </p:pic>
      <p:pic>
        <p:nvPicPr>
          <p:cNvPr id="11" name="图片 10" descr="303b32313537303832373bcecabac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5780" y="1696085"/>
            <a:ext cx="472440" cy="472440"/>
          </a:xfrm>
          <a:prstGeom prst="rect">
            <a:avLst/>
          </a:prstGeom>
        </p:spPr>
      </p:pic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439420" y="2747010"/>
            <a:ext cx="8265160" cy="1691005"/>
          </a:xfrm>
          <a:prstGeom prst="rect">
            <a:avLst/>
          </a:prstGeom>
          <a:solidFill>
            <a:srgbClr val="FFE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 sz="2000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algn="ctr">
              <a:defRPr/>
            </a:pPr>
            <a:r>
              <a:rPr lang="zh-CN" altLang="en-US" dirty="0">
                <a:solidFill>
                  <a:schemeClr val="tx1"/>
                </a:solidFill>
              </a:rPr>
              <a:t>一框式检索</a:t>
            </a:r>
            <a:r>
              <a:rPr lang="en-US" altLang="zh-CN" dirty="0">
                <a:solidFill>
                  <a:schemeClr val="tx1"/>
                </a:solidFill>
              </a:rPr>
              <a:t> </a:t>
            </a:r>
            <a:r>
              <a:rPr lang="en-US" altLang="zh-CN" sz="1800" dirty="0">
                <a:solidFill>
                  <a:srgbClr val="772982"/>
                </a:solidFill>
              </a:rPr>
              <a:t>(Global Search)</a:t>
            </a:r>
          </a:p>
          <a:p>
            <a:pPr>
              <a:defRPr/>
            </a:pPr>
            <a:r>
              <a:rPr lang="en-US" altLang="zh-CN" sz="1400" dirty="0">
                <a:solidFill>
                  <a:schemeClr val="tx1"/>
                </a:solidFill>
                <a:cs typeface="微软雅黑" panose="020B0503020204020204" pitchFamily="34" charset="-122"/>
                <a:sym typeface="+mn-ea"/>
              </a:rPr>
              <a:t>1. </a:t>
            </a:r>
            <a:r>
              <a:rPr lang="zh-CN" altLang="en-US" sz="1400" dirty="0">
                <a:solidFill>
                  <a:schemeClr val="tx1"/>
                </a:solidFill>
                <a:cs typeface="微软雅黑" panose="020B0503020204020204" pitchFamily="34" charset="-122"/>
                <a:sym typeface="+mn-ea"/>
              </a:rPr>
              <a:t>默认检索范围：</a:t>
            </a:r>
            <a:r>
              <a:rPr lang="en-US" altLang="zh-CN" sz="1200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metadata only </a:t>
            </a:r>
            <a:r>
              <a:rPr lang="zh-CN" altLang="en-US" sz="1200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仅元数据</a:t>
            </a:r>
            <a:endParaRPr lang="en-US" altLang="zh-CN" sz="1400" b="1" dirty="0">
              <a:solidFill>
                <a:srgbClr val="0066A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defRPr/>
            </a:pPr>
            <a:r>
              <a:rPr lang="en-US" altLang="zh-CN" sz="1400" dirty="0">
                <a:solidFill>
                  <a:schemeClr val="tx1"/>
                </a:solidFill>
                <a:cs typeface="微软雅黑" panose="020B0503020204020204" pitchFamily="34" charset="-122"/>
                <a:sym typeface="+mn-ea"/>
              </a:rPr>
              <a:t>2. </a:t>
            </a:r>
            <a:r>
              <a:rPr lang="zh-CN" altLang="en-US" sz="1400" dirty="0">
                <a:solidFill>
                  <a:schemeClr val="tx1"/>
                </a:solidFill>
                <a:cs typeface="微软雅黑" panose="020B0503020204020204" pitchFamily="34" charset="-122"/>
                <a:sym typeface="+mn-ea"/>
              </a:rPr>
              <a:t>检索词之间的默认关系：</a:t>
            </a:r>
            <a:r>
              <a:rPr lang="en-US" altLang="zh-CN" sz="1400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AND</a:t>
            </a:r>
            <a:r>
              <a:rPr lang="zh-CN" altLang="en-US" sz="1400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，</a:t>
            </a:r>
            <a:r>
              <a:rPr lang="en-US" altLang="zh-CN" sz="1200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ie.</a:t>
            </a:r>
            <a:r>
              <a:rPr lang="en-US" altLang="zh-CN" sz="1200" b="0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200" dirty="0">
                <a:solidFill>
                  <a:srgbClr val="FF0000"/>
                </a:solidFill>
                <a:cs typeface="微软雅黑" panose="020B0503020204020204" pitchFamily="34" charset="-122"/>
                <a:sym typeface="+mn-ea"/>
              </a:rPr>
              <a:t>artificial intelligence</a:t>
            </a:r>
            <a:r>
              <a:rPr lang="en-US" altLang="zh-CN" sz="1200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=</a:t>
            </a:r>
            <a:r>
              <a:rPr lang="en-US" altLang="zh-CN" sz="1200" dirty="0">
                <a:solidFill>
                  <a:srgbClr val="FF0000"/>
                </a:solidFill>
                <a:cs typeface="微软雅黑" panose="020B0503020204020204" pitchFamily="34" charset="-122"/>
                <a:sym typeface="+mn-ea"/>
              </a:rPr>
              <a:t>artificial </a:t>
            </a:r>
            <a:r>
              <a:rPr lang="en-US" altLang="zh-CN" sz="1200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AND </a:t>
            </a:r>
            <a:r>
              <a:rPr lang="en-US" altLang="zh-CN" sz="1200" dirty="0">
                <a:solidFill>
                  <a:srgbClr val="FF0000"/>
                </a:solidFill>
                <a:cs typeface="微软雅黑" panose="020B0503020204020204" pitchFamily="34" charset="-122"/>
                <a:sym typeface="+mn-ea"/>
              </a:rPr>
              <a:t>intelligence</a:t>
            </a:r>
          </a:p>
          <a:p>
            <a:pPr>
              <a:defRPr/>
            </a:pPr>
            <a:r>
              <a:rPr lang="en-US" altLang="zh-CN" sz="1400" dirty="0">
                <a:solidFill>
                  <a:schemeClr val="tx1"/>
                </a:solidFill>
                <a:cs typeface="微软雅黑" panose="020B0503020204020204" pitchFamily="34" charset="-122"/>
                <a:sym typeface="+mn-ea"/>
              </a:rPr>
              <a:t>3. </a:t>
            </a:r>
            <a:r>
              <a:rPr lang="zh-CN" altLang="en-US" sz="1400" dirty="0">
                <a:solidFill>
                  <a:schemeClr val="tx1"/>
                </a:solidFill>
                <a:cs typeface="微软雅黑" panose="020B0503020204020204" pitchFamily="34" charset="-122"/>
                <a:sym typeface="+mn-ea"/>
              </a:rPr>
              <a:t>英文</a:t>
            </a:r>
            <a:r>
              <a:rPr lang="en-US" sz="1400" dirty="0">
                <a:solidFill>
                  <a:schemeClr val="tx1"/>
                </a:solidFill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400" dirty="0">
                <a:solidFill>
                  <a:schemeClr val="tx1"/>
                </a:solidFill>
                <a:cs typeface="微软雅黑" panose="020B0503020204020204" pitchFamily="34" charset="-122"/>
                <a:sym typeface="+mn-ea"/>
              </a:rPr>
              <a:t>不分大小写、自动关联词根：</a:t>
            </a:r>
            <a:r>
              <a:rPr lang="en-US" altLang="zh-CN" sz="1200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pluralized nouns, verb tenses, British/American spelling variations</a:t>
            </a:r>
            <a:endParaRPr lang="en-US" altLang="zh-CN" sz="1200" dirty="0">
              <a:solidFill>
                <a:srgbClr val="77298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defRPr/>
            </a:pPr>
            <a:r>
              <a:rPr lang="en-US" altLang="zh-CN" sz="1400" dirty="0">
                <a:solidFill>
                  <a:schemeClr val="tx1"/>
                </a:solidFill>
                <a:cs typeface="微软雅黑" panose="020B0503020204020204" pitchFamily="34" charset="-122"/>
                <a:sym typeface="+mn-ea"/>
              </a:rPr>
              <a:t>4. </a:t>
            </a:r>
            <a:r>
              <a:rPr lang="zh-CN" altLang="en-US" sz="1400" dirty="0">
                <a:solidFill>
                  <a:schemeClr val="tx1"/>
                </a:solidFill>
                <a:cs typeface="微软雅黑" panose="020B0503020204020204" pitchFamily="34" charset="-122"/>
                <a:sym typeface="+mn-ea"/>
              </a:rPr>
              <a:t>模糊检索符*</a:t>
            </a:r>
            <a:r>
              <a:rPr lang="en-US" altLang="zh-CN" sz="1400" dirty="0">
                <a:solidFill>
                  <a:schemeClr val="tx1"/>
                </a:solidFill>
                <a:cs typeface="微软雅黑" panose="020B0503020204020204" pitchFamily="34" charset="-122"/>
                <a:sym typeface="+mn-ea"/>
              </a:rPr>
              <a:t>(</a:t>
            </a:r>
            <a:r>
              <a:rPr lang="zh-CN" altLang="en-US" sz="1400" dirty="0">
                <a:solidFill>
                  <a:schemeClr val="tx1"/>
                </a:solidFill>
                <a:cs typeface="微软雅黑" panose="020B0503020204020204" pitchFamily="34" charset="-122"/>
                <a:sym typeface="+mn-ea"/>
              </a:rPr>
              <a:t>代表</a:t>
            </a:r>
            <a:r>
              <a:rPr lang="en-US" altLang="zh-CN" sz="1400" dirty="0">
                <a:solidFill>
                  <a:schemeClr val="tx1"/>
                </a:solidFill>
                <a:cs typeface="微软雅黑" panose="020B0503020204020204" pitchFamily="34" charset="-122"/>
                <a:sym typeface="+mn-ea"/>
              </a:rPr>
              <a:t>0-</a:t>
            </a:r>
            <a:r>
              <a:rPr lang="zh-CN" altLang="en-US" sz="1400" dirty="0">
                <a:solidFill>
                  <a:schemeClr val="tx1"/>
                </a:solidFill>
                <a:cs typeface="微软雅黑" panose="020B0503020204020204" pitchFamily="34" charset="-122"/>
                <a:sym typeface="+mn-ea"/>
              </a:rPr>
              <a:t>多个字母</a:t>
            </a:r>
            <a:r>
              <a:rPr lang="en-US" altLang="zh-CN" sz="1400" dirty="0">
                <a:solidFill>
                  <a:schemeClr val="tx1"/>
                </a:solidFill>
                <a:cs typeface="微软雅黑" panose="020B0503020204020204" pitchFamily="34" charset="-122"/>
                <a:sym typeface="+mn-ea"/>
              </a:rPr>
              <a:t>)</a:t>
            </a:r>
            <a:r>
              <a:rPr lang="zh-CN" altLang="en-US" sz="1400" dirty="0">
                <a:solidFill>
                  <a:schemeClr val="tx1"/>
                </a:solidFill>
                <a:cs typeface="微软雅黑" panose="020B0503020204020204" pitchFamily="34" charset="-122"/>
                <a:sym typeface="+mn-ea"/>
              </a:rPr>
              <a:t>和</a:t>
            </a:r>
            <a:r>
              <a:rPr lang="en-US" altLang="zh-CN" sz="1400" dirty="0">
                <a:solidFill>
                  <a:schemeClr val="tx1"/>
                </a:solidFill>
                <a:cs typeface="微软雅黑" panose="020B0503020204020204" pitchFamily="34" charset="-122"/>
                <a:sym typeface="+mn-ea"/>
              </a:rPr>
              <a:t>?(</a:t>
            </a:r>
            <a:r>
              <a:rPr lang="zh-CN" altLang="en-US" sz="1400" dirty="0">
                <a:solidFill>
                  <a:schemeClr val="tx1"/>
                </a:solidFill>
                <a:cs typeface="微软雅黑" panose="020B0503020204020204" pitchFamily="34" charset="-122"/>
                <a:sym typeface="+mn-ea"/>
              </a:rPr>
              <a:t>代表单个字母</a:t>
            </a:r>
            <a:r>
              <a:rPr lang="en-US" altLang="zh-CN" sz="1400" dirty="0">
                <a:solidFill>
                  <a:schemeClr val="tx1"/>
                </a:solidFill>
                <a:cs typeface="微软雅黑" panose="020B0503020204020204" pitchFamily="34" charset="-122"/>
                <a:sym typeface="+mn-ea"/>
              </a:rPr>
              <a:t>)</a:t>
            </a:r>
            <a:r>
              <a:rPr lang="en-US" altLang="zh-CN" sz="1400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200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ie. </a:t>
            </a:r>
            <a:r>
              <a:rPr lang="en-US" sz="1200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learn</a:t>
            </a:r>
            <a:r>
              <a:rPr sz="1200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*（</a:t>
            </a:r>
            <a:r>
              <a:rPr lang="zh-CN" sz="1200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包含</a:t>
            </a:r>
            <a:r>
              <a:rPr lang="en-US" sz="1200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learn</a:t>
            </a:r>
            <a:r>
              <a:rPr sz="1200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,</a:t>
            </a:r>
            <a:r>
              <a:rPr lang="en-US" sz="1200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 learn</a:t>
            </a:r>
            <a:r>
              <a:rPr lang="en-US" sz="1200" u="sng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ing</a:t>
            </a:r>
            <a:r>
              <a:rPr sz="1200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,</a:t>
            </a:r>
            <a:r>
              <a:rPr lang="en-US" sz="1200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 learn</a:t>
            </a:r>
            <a:r>
              <a:rPr lang="en-US" sz="1200" u="sng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ed</a:t>
            </a:r>
            <a:r>
              <a:rPr lang="en-US" sz="1200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, learn</a:t>
            </a:r>
            <a:r>
              <a:rPr lang="en-US" sz="1200" u="sng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er</a:t>
            </a:r>
            <a:r>
              <a:rPr sz="1200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等）</a:t>
            </a:r>
          </a:p>
          <a:p>
            <a:pPr>
              <a:defRPr/>
            </a:pPr>
            <a:r>
              <a:rPr lang="en-US" altLang="zh-CN" sz="1400" dirty="0">
                <a:solidFill>
                  <a:schemeClr val="tx1"/>
                </a:solidFill>
                <a:cs typeface="微软雅黑" panose="020B0503020204020204" pitchFamily="34" charset="-122"/>
                <a:sym typeface="+mn-ea"/>
              </a:rPr>
              <a:t>5. </a:t>
            </a:r>
            <a:r>
              <a:rPr lang="zh-CN" altLang="en-US" sz="1400" dirty="0">
                <a:solidFill>
                  <a:schemeClr val="tx1"/>
                </a:solidFill>
                <a:cs typeface="微软雅黑" panose="020B0503020204020204" pitchFamily="34" charset="-122"/>
                <a:sym typeface="+mn-ea"/>
              </a:rPr>
              <a:t>精确检索英文格式双引号：固定词组、不会拆分变形</a:t>
            </a:r>
            <a:r>
              <a:rPr lang="en-US" altLang="zh-CN" sz="1400" dirty="0">
                <a:solidFill>
                  <a:schemeClr val="tx1"/>
                </a:solidFill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200" dirty="0">
                <a:solidFill>
                  <a:srgbClr val="772982"/>
                </a:solidFill>
                <a:cs typeface="微软雅黑" panose="020B0503020204020204" pitchFamily="34" charset="-122"/>
                <a:sym typeface="+mn-ea"/>
              </a:rPr>
              <a:t>ie. "artificial intelligence"</a:t>
            </a:r>
          </a:p>
        </p:txBody>
      </p:sp>
    </p:spTree>
    <p:extLst>
      <p:ext uri="{BB962C8B-B14F-4D97-AF65-F5344CB8AC3E}">
        <p14:creationId xmlns:p14="http://schemas.microsoft.com/office/powerpoint/2010/main" val="172422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22</a:t>
            </a:fld>
            <a:endParaRPr lang="en-US">
              <a:solidFill>
                <a:srgbClr val="6B1F73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880" y="266700"/>
            <a:ext cx="6890385" cy="46101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993" y="1670685"/>
            <a:ext cx="113220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550" y="266700"/>
            <a:ext cx="11023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缩减框</a:t>
            </a:r>
            <a:r>
              <a:rPr lang="en-US" altLang="zh-CN" sz="12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AND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2550" y="823595"/>
            <a:ext cx="11023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2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文献类型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2550" y="3277870"/>
            <a:ext cx="11023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聚类分析栏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019684" y="3277870"/>
            <a:ext cx="11023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相关文献推荐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672827" y="1258174"/>
            <a:ext cx="11023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文献排序</a:t>
            </a:r>
          </a:p>
        </p:txBody>
      </p:sp>
    </p:spTree>
    <p:extLst>
      <p:ext uri="{BB962C8B-B14F-4D97-AF65-F5344CB8AC3E}">
        <p14:creationId xmlns:p14="http://schemas.microsoft.com/office/powerpoint/2010/main" val="239638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23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2940" y="330755"/>
            <a:ext cx="26010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聚类分析栏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03555" y="956945"/>
            <a:ext cx="1457960" cy="3806190"/>
            <a:chOff x="793" y="1507"/>
            <a:chExt cx="2296" cy="5994"/>
          </a:xfrm>
        </p:grpSpPr>
        <p:pic>
          <p:nvPicPr>
            <p:cNvPr id="2" name="图片 1" descr="e57c13908d502a56ebe580e4f321c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3" y="1507"/>
              <a:ext cx="2296" cy="5995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973" y="1507"/>
              <a:ext cx="546" cy="375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214245" y="758825"/>
            <a:ext cx="1459230" cy="3991610"/>
            <a:chOff x="3487" y="1195"/>
            <a:chExt cx="2298" cy="6286"/>
          </a:xfrm>
        </p:grpSpPr>
        <p:pic>
          <p:nvPicPr>
            <p:cNvPr id="5" name="图片 4" descr="01c079e09073de53f2b76154e9ae17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87" y="1195"/>
              <a:ext cx="2299" cy="6286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3660" y="1620"/>
              <a:ext cx="719" cy="375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926840" y="799465"/>
            <a:ext cx="1468120" cy="3963670"/>
            <a:chOff x="6184" y="1259"/>
            <a:chExt cx="2312" cy="6242"/>
          </a:xfrm>
        </p:grpSpPr>
        <p:pic>
          <p:nvPicPr>
            <p:cNvPr id="8" name="图片 7" descr="4ce265307f19f3f3bcc666906fcac66"/>
            <p:cNvPicPr>
              <a:picLocks noChangeAspect="1"/>
            </p:cNvPicPr>
            <p:nvPr/>
          </p:nvPicPr>
          <p:blipFill>
            <a:blip r:embed="rId4"/>
            <a:srcRect b="12010"/>
            <a:stretch>
              <a:fillRect/>
            </a:stretch>
          </p:blipFill>
          <p:spPr>
            <a:xfrm>
              <a:off x="6184" y="1259"/>
              <a:ext cx="2313" cy="6243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6323" y="2155"/>
              <a:ext cx="916" cy="375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588635" y="700625"/>
            <a:ext cx="1553210" cy="4018280"/>
            <a:chOff x="8812" y="1174"/>
            <a:chExt cx="2446" cy="6328"/>
          </a:xfrm>
        </p:grpSpPr>
        <p:pic>
          <p:nvPicPr>
            <p:cNvPr id="9" name="图片 8" descr="271d9d17fffc4f5955d0227accb56a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12" y="1174"/>
              <a:ext cx="2446" cy="632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9038" y="2623"/>
              <a:ext cx="1407" cy="375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348855" y="745490"/>
            <a:ext cx="1427480" cy="3986530"/>
            <a:chOff x="11573" y="1174"/>
            <a:chExt cx="2248" cy="6278"/>
          </a:xfrm>
        </p:grpSpPr>
        <p:pic>
          <p:nvPicPr>
            <p:cNvPr id="11" name="图片 10" descr="eee799740df83dac3955e8fa9bb069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73" y="1174"/>
              <a:ext cx="2249" cy="627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1667" y="4630"/>
              <a:ext cx="1571" cy="375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549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24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9336" y="273596"/>
            <a:ext cx="6522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辅助材料：多媒体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、数据集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851" y="1280912"/>
            <a:ext cx="3986213" cy="11156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008" y="1266179"/>
            <a:ext cx="4001056" cy="173153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718" y="1247514"/>
            <a:ext cx="5551694" cy="17501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176" y="1247514"/>
            <a:ext cx="6372225" cy="16954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1765" y="2745680"/>
            <a:ext cx="2957649" cy="1908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062" y="1528653"/>
            <a:ext cx="1781308" cy="2651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038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25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9336" y="273596"/>
            <a:ext cx="6522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辅助材料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：视频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675" y="1328738"/>
            <a:ext cx="3984625" cy="106338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3276" t="2850" r="3895" b="4392"/>
          <a:stretch/>
        </p:blipFill>
        <p:spPr>
          <a:xfrm>
            <a:off x="3749675" y="2725429"/>
            <a:ext cx="3392354" cy="1884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87" y="1399615"/>
            <a:ext cx="1781308" cy="2651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499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26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9336" y="273596"/>
            <a:ext cx="6522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辅助材料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：代码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718" y="947168"/>
            <a:ext cx="4016376" cy="120992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321" y="2185558"/>
            <a:ext cx="3353170" cy="2605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62" y="1528653"/>
            <a:ext cx="1781308" cy="2651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718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27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290" y="294235"/>
            <a:ext cx="163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文摘页面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6" y="915482"/>
            <a:ext cx="7491411" cy="373856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053387" y="2848385"/>
            <a:ext cx="104904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</a:t>
            </a:r>
            <a:r>
              <a:rPr lang="zh-CN" altLang="en-US" sz="14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lang="zh-CN" altLang="en-US" sz="14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篇文献推荐</a:t>
            </a:r>
            <a:endParaRPr lang="en-US" altLang="zh-CN" sz="14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4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篇相似文献</a:t>
            </a:r>
            <a:endParaRPr lang="zh-CN" altLang="en-US" sz="20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0" y="2722374"/>
            <a:ext cx="1797014" cy="1931670"/>
            <a:chOff x="768386" y="2703308"/>
            <a:chExt cx="1797014" cy="1931670"/>
          </a:xfrm>
        </p:grpSpPr>
        <p:sp>
          <p:nvSpPr>
            <p:cNvPr id="13" name="矩形 12"/>
            <p:cNvSpPr/>
            <p:nvPr/>
          </p:nvSpPr>
          <p:spPr>
            <a:xfrm>
              <a:off x="1518920" y="2703308"/>
              <a:ext cx="1046480" cy="1931670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68386" y="3200400"/>
              <a:ext cx="8877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7729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zh-CN" altLang="en-US" sz="1400" b="1" dirty="0">
                  <a:solidFill>
                    <a:srgbClr val="7729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</a:p>
            <a:p>
              <a:r>
                <a:rPr lang="zh-CN" altLang="en-US" sz="1400" b="1" dirty="0">
                  <a:solidFill>
                    <a:srgbClr val="7729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导航栏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326" y="1733549"/>
            <a:ext cx="3947036" cy="15843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81" y="1733549"/>
            <a:ext cx="5375819" cy="284489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181" y="1733549"/>
            <a:ext cx="5353844" cy="272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5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290" y="294235"/>
            <a:ext cx="163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文摘页面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0" y="817455"/>
            <a:ext cx="4173617" cy="385585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28</a:t>
            </a:fld>
            <a:endParaRPr lang="en-US" dirty="0">
              <a:solidFill>
                <a:srgbClr val="6B1F73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907" y="817455"/>
            <a:ext cx="4481264" cy="40326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583" y="1295400"/>
            <a:ext cx="4481750" cy="316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4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410" y="1598513"/>
            <a:ext cx="3145598" cy="19947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441" y="393735"/>
            <a:ext cx="3101321" cy="1819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29</a:t>
            </a:fld>
            <a:endParaRPr lang="en-US">
              <a:solidFill>
                <a:srgbClr val="6B1F73"/>
              </a:solidFill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1862277" y="2373086"/>
            <a:ext cx="497669" cy="981211"/>
          </a:xfrm>
          <a:prstGeom prst="straightConnector1">
            <a:avLst/>
          </a:prstGeom>
          <a:ln w="444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1860697" y="3725613"/>
            <a:ext cx="259969" cy="0"/>
          </a:xfrm>
          <a:prstGeom prst="straightConnector1">
            <a:avLst/>
          </a:prstGeom>
          <a:ln w="44450">
            <a:solidFill>
              <a:srgbClr val="0172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5482679" y="847467"/>
            <a:ext cx="808295" cy="0"/>
          </a:xfrm>
          <a:prstGeom prst="straightConnector1">
            <a:avLst/>
          </a:prstGeom>
          <a:ln w="444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5544457" y="4316819"/>
            <a:ext cx="767931" cy="0"/>
          </a:xfrm>
          <a:prstGeom prst="straightConnector1">
            <a:avLst/>
          </a:prstGeom>
          <a:ln w="44450">
            <a:solidFill>
              <a:srgbClr val="0172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6367832" y="341851"/>
            <a:ext cx="2384282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可快速获取参考文献全文，追溯经典文献；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367832" y="3994605"/>
            <a:ext cx="259617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可快速获取施引文献，了解领域研究进展；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04" y="665474"/>
            <a:ext cx="1578577" cy="3884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946" y="2883581"/>
            <a:ext cx="3112151" cy="19366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6367832" y="2178926"/>
            <a:ext cx="2089150" cy="860425"/>
          </a:xfrm>
          <a:prstGeom prst="rect">
            <a:avLst/>
          </a:prstGeom>
          <a:solidFill>
            <a:srgbClr val="7729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引文图谱</a:t>
            </a:r>
          </a:p>
          <a:p>
            <a:pPr algn="ctr"/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可视化展示该技术点的发展全貌</a:t>
            </a:r>
          </a:p>
        </p:txBody>
      </p:sp>
    </p:spTree>
    <p:extLst>
      <p:ext uri="{BB962C8B-B14F-4D97-AF65-F5344CB8AC3E}">
        <p14:creationId xmlns:p14="http://schemas.microsoft.com/office/powerpoint/2010/main" val="184455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14" grpId="0" bldLvl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23510-A603-E547-975A-B6891567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6019"/>
            <a:ext cx="1967967" cy="611895"/>
          </a:xfrm>
        </p:spPr>
        <p:txBody>
          <a:bodyPr/>
          <a:lstStyle/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490F5-A330-C64F-B83F-4FB6B0DD0A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379266"/>
            <a:ext cx="6730093" cy="29134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介绍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6B1F73"/>
              </a:buClr>
            </a:pP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2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平台基础功能详解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利用个性化功能提升科研效率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6B1F73"/>
              </a:buClr>
            </a:pP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学术活动助力今后科研发展</a:t>
            </a:r>
            <a:endParaRPr 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3</a:t>
            </a:fld>
            <a:endParaRPr lang="en-US" dirty="0">
              <a:solidFill>
                <a:srgbClr val="6B1F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02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30</a:t>
            </a:fld>
            <a:endParaRPr lang="en-US" dirty="0">
              <a:solidFill>
                <a:srgbClr val="6B1F73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r="3192"/>
          <a:stretch/>
        </p:blipFill>
        <p:spPr>
          <a:xfrm>
            <a:off x="598191" y="515257"/>
            <a:ext cx="1593467" cy="4062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b="26036"/>
          <a:stretch/>
        </p:blipFill>
        <p:spPr>
          <a:xfrm>
            <a:off x="3001910" y="515257"/>
            <a:ext cx="4829755" cy="4100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6518557" y="1620202"/>
            <a:ext cx="2154555" cy="1137285"/>
          </a:xfrm>
          <a:prstGeom prst="rect">
            <a:avLst/>
          </a:prstGeom>
          <a:solidFill>
            <a:srgbClr val="772982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Metrics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数据统计</a:t>
            </a:r>
          </a:p>
          <a:p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侧面了解该研究的</a:t>
            </a:r>
            <a:endParaRPr lang="en-US" altLang="zh-CN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热度/重要程度</a:t>
            </a:r>
          </a:p>
        </p:txBody>
      </p:sp>
    </p:spTree>
    <p:extLst>
      <p:ext uri="{BB962C8B-B14F-4D97-AF65-F5344CB8AC3E}">
        <p14:creationId xmlns:p14="http://schemas.microsoft.com/office/powerpoint/2010/main" val="1293361322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31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289" y="294235"/>
            <a:ext cx="5714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</a:t>
            </a:r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了解机构发文情况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289" y="1485249"/>
            <a:ext cx="5146158" cy="1342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977" y="1060425"/>
            <a:ext cx="5958739" cy="2905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006" y="2175516"/>
            <a:ext cx="558349" cy="2791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317" y="1948925"/>
            <a:ext cx="856672" cy="141680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436" y="1014512"/>
            <a:ext cx="6614633" cy="311413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505" y="925213"/>
            <a:ext cx="7409563" cy="362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3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289" y="294235"/>
            <a:ext cx="1659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了解作者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49" y="830408"/>
            <a:ext cx="6779529" cy="382363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49" y="830408"/>
            <a:ext cx="7014057" cy="38236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88" y="830408"/>
            <a:ext cx="9028195" cy="39154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32</a:t>
            </a:fld>
            <a:endParaRPr lang="en-US" dirty="0">
              <a:solidFill>
                <a:srgbClr val="6B1F73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062" y="1139932"/>
            <a:ext cx="984733" cy="5128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550" y="1074618"/>
            <a:ext cx="3836456" cy="155492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949" y="2475330"/>
            <a:ext cx="1288451" cy="56927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09320" y="3044602"/>
            <a:ext cx="1148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及时收到作</a:t>
            </a:r>
          </a:p>
          <a:p>
            <a:r>
              <a:rPr lang="zh-CN" altLang="en-US" sz="1400" b="1" dirty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者发文提醒</a:t>
            </a:r>
          </a:p>
        </p:txBody>
      </p:sp>
    </p:spTree>
    <p:extLst>
      <p:ext uri="{BB962C8B-B14F-4D97-AF65-F5344CB8AC3E}">
        <p14:creationId xmlns:p14="http://schemas.microsoft.com/office/powerpoint/2010/main" val="172965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33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289" y="294235"/>
            <a:ext cx="3527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出版物检索</a:t>
            </a:r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1153708"/>
            <a:ext cx="9144793" cy="24447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30" y="1538859"/>
            <a:ext cx="913664" cy="1444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b="11351"/>
          <a:stretch>
            <a:fillRect/>
          </a:stretch>
        </p:blipFill>
        <p:spPr>
          <a:xfrm>
            <a:off x="-793" y="1157734"/>
            <a:ext cx="9166860" cy="34963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" y="2001079"/>
            <a:ext cx="2043354" cy="1804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42" y="952212"/>
            <a:ext cx="9297981" cy="419128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0"/>
          <a:stretch/>
        </p:blipFill>
        <p:spPr>
          <a:xfrm>
            <a:off x="-123825" y="721960"/>
            <a:ext cx="9172985" cy="416018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3825" y="817455"/>
            <a:ext cx="9113702" cy="406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34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289" y="294235"/>
            <a:ext cx="3527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出版物检索</a:t>
            </a:r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0295"/>
            <a:ext cx="9171305" cy="24530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95" y="1495646"/>
            <a:ext cx="957414" cy="15135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830" y="1002605"/>
            <a:ext cx="9208135" cy="40132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56918"/>
            <a:ext cx="2027274" cy="19125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35" y="844038"/>
            <a:ext cx="9208135" cy="40838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30" y="844038"/>
            <a:ext cx="9144000" cy="403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3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35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289" y="294235"/>
            <a:ext cx="331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</a:t>
            </a:r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PDF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全文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49" y="854204"/>
            <a:ext cx="5967085" cy="3799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919844" y="2973038"/>
            <a:ext cx="2132315" cy="120032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批量下载文件；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最多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篇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次；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最多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500MB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次；</a:t>
            </a:r>
          </a:p>
        </p:txBody>
      </p:sp>
    </p:spTree>
    <p:extLst>
      <p:ext uri="{BB962C8B-B14F-4D97-AF65-F5344CB8AC3E}">
        <p14:creationId xmlns:p14="http://schemas.microsoft.com/office/powerpoint/2010/main" val="254954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36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3119" y="355830"/>
            <a:ext cx="331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</a:t>
            </a:r>
            <a:r>
              <a:rPr 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引文信息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98" y="1143874"/>
            <a:ext cx="7401495" cy="339955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38925" y="1454785"/>
            <a:ext cx="1274445" cy="548548"/>
          </a:xfrm>
          <a:prstGeom prst="rect">
            <a:avLst/>
          </a:prstGeom>
          <a:solidFill>
            <a:srgbClr val="FFECA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sz="1050" b="1" dirty="0" smtClean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以不同格式一次性导出</a:t>
            </a:r>
            <a:r>
              <a:rPr lang="zh-CN" altLang="en-US" sz="1050" b="1" dirty="0" smtClean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整页</a:t>
            </a:r>
            <a:r>
              <a:rPr lang="zh-CN" sz="1050" b="1" dirty="0" smtClean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引文信息</a:t>
            </a:r>
          </a:p>
        </p:txBody>
      </p:sp>
    </p:spTree>
    <p:extLst>
      <p:ext uri="{BB962C8B-B14F-4D97-AF65-F5344CB8AC3E}">
        <p14:creationId xmlns:p14="http://schemas.microsoft.com/office/powerpoint/2010/main" val="133143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37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2290" y="584659"/>
            <a:ext cx="183967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快问快答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169301" y="1477300"/>
            <a:ext cx="61685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平台提供的批量下载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功能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次最多可以下载多少内容？</a:t>
            </a:r>
          </a:p>
          <a:p>
            <a:endParaRPr lang="zh-CN" altLang="en-US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69301" y="2723224"/>
            <a:ext cx="41424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篇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次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、不限篇数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、最多</a:t>
            </a:r>
            <a:r>
              <a:rPr lang="en-US" altLang="zh-CN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篇</a:t>
            </a:r>
            <a:r>
              <a:rPr lang="en-US" altLang="zh-CN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次，最多</a:t>
            </a:r>
            <a:r>
              <a:rPr lang="en-US" altLang="zh-CN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500MB/</a:t>
            </a: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</a:t>
            </a:r>
            <a:endParaRPr lang="en-US" altLang="zh-CN" sz="20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5"/>
          <a:stretch/>
        </p:blipFill>
        <p:spPr>
          <a:xfrm>
            <a:off x="837529" y="3779520"/>
            <a:ext cx="5433531" cy="74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5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23510-A603-E547-975A-B6891567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659" y="1843331"/>
            <a:ext cx="6371441" cy="728419"/>
          </a:xfrm>
        </p:spPr>
        <p:txBody>
          <a:bodyPr/>
          <a:lstStyle/>
          <a:p>
            <a:pPr algn="ctr"/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利用个性化功能提升科研效率</a:t>
            </a:r>
            <a:endParaRPr 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38</a:t>
            </a:fld>
            <a:endParaRPr lang="en-US">
              <a:solidFill>
                <a:srgbClr val="6B1F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2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39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289" y="294235"/>
            <a:ext cx="454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免费注册个人账号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99" y="1123107"/>
            <a:ext cx="7165376" cy="2294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99" y="1123107"/>
            <a:ext cx="3983214" cy="30410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l="16306" t="737" r="2235" b="58834"/>
          <a:stretch/>
        </p:blipFill>
        <p:spPr>
          <a:xfrm>
            <a:off x="4923613" y="1123107"/>
            <a:ext cx="3182162" cy="9231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3613" y="2046232"/>
            <a:ext cx="3182162" cy="119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23510-A603-E547-975A-B6891567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045" y="1869184"/>
            <a:ext cx="5183155" cy="702566"/>
          </a:xfrm>
        </p:spPr>
        <p:txBody>
          <a:bodyPr/>
          <a:lstStyle/>
          <a:p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介绍</a:t>
            </a:r>
            <a:endParaRPr 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4</a:t>
            </a:fld>
            <a:endParaRPr lang="en-US">
              <a:solidFill>
                <a:srgbClr val="6B1F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19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40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289" y="294235"/>
            <a:ext cx="454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个人账号功能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1172210"/>
            <a:ext cx="9192895" cy="2647315"/>
            <a:chOff x="0" y="1172210"/>
            <a:chExt cx="9192895" cy="264731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72210"/>
              <a:ext cx="9192895" cy="264731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1500" y="1664970"/>
              <a:ext cx="946150" cy="1675130"/>
            </a:xfrm>
            <a:prstGeom prst="rect">
              <a:avLst/>
            </a:prstGeom>
          </p:spPr>
        </p:pic>
      </p:grp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7B7D46F2-25B9-4B16-858A-069D8E2BF34C}"/>
              </a:ext>
            </a:extLst>
          </p:cNvPr>
          <p:cNvSpPr txBox="1">
            <a:spLocks noChangeArrowheads="1"/>
          </p:cNvSpPr>
          <p:nvPr/>
        </p:nvSpPr>
        <p:spPr>
          <a:xfrm>
            <a:off x="3749475" y="811950"/>
            <a:ext cx="4358205" cy="396014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个人账号可以：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追踪最新技术，权威研究人员、机构发表的文献、特定出版物等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创建个人资料夹，分类管理文献数据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设置最喜爱的封面期刊，能直接显示于首页，便于随时访问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设置页面显示偏好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查看检索历史，检索历史内容由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条扩大到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条，还增加了导出和打印功能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CN" b="1" dirty="0" smtClean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CN" b="1" dirty="0" smtClean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zh-CN" altLang="en-US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37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41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2289" y="294235"/>
            <a:ext cx="7045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检索提醒</a:t>
            </a:r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针对检索式进行订阅提醒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69" y="900112"/>
            <a:ext cx="8058831" cy="351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2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42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2289" y="294235"/>
            <a:ext cx="7045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检索提醒</a:t>
            </a:r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针对检索式进行订阅提醒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92" y="1007705"/>
            <a:ext cx="7475881" cy="364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7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43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15" name="标题 2"/>
          <p:cNvSpPr txBox="1"/>
          <p:nvPr/>
        </p:nvSpPr>
        <p:spPr>
          <a:xfrm>
            <a:off x="289626" y="310199"/>
            <a:ext cx="8930823" cy="4869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altLang="zh-CN" sz="24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Alerts-</a:t>
            </a:r>
            <a:r>
              <a:rPr lang="zh-CN" altLang="en-US" sz="24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查看、管理订阅的检索提醒</a:t>
            </a:r>
            <a:endParaRPr lang="zh-CN" altLang="en-US" sz="2400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37515" y="946785"/>
            <a:ext cx="7490460" cy="3364230"/>
            <a:chOff x="689" y="1491"/>
            <a:chExt cx="11796" cy="529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9" y="1491"/>
              <a:ext cx="11797" cy="5298"/>
            </a:xfrm>
            <a:prstGeom prst="rect">
              <a:avLst/>
            </a:prstGeom>
          </p:spPr>
        </p:pic>
        <p:sp>
          <p:nvSpPr>
            <p:cNvPr id="17" name="矩形 6"/>
            <p:cNvSpPr>
              <a:spLocks noChangeArrowheads="1"/>
            </p:cNvSpPr>
            <p:nvPr/>
          </p:nvSpPr>
          <p:spPr bwMode="auto">
            <a:xfrm>
              <a:off x="5480" y="3430"/>
              <a:ext cx="6020" cy="522"/>
            </a:xfrm>
            <a:prstGeom prst="roundRect">
              <a:avLst/>
            </a:prstGeom>
            <a:solidFill>
              <a:srgbClr val="7729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None/>
                <a:defRPr/>
              </a:pPr>
              <a:r>
                <a: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订阅期刊、会议、标准、电子书</a:t>
              </a:r>
              <a:r>
                <a:rPr lang="zh-TW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</a:t>
              </a:r>
              <a:r>
                <a: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更新</a:t>
              </a:r>
              <a:r>
                <a:rPr lang="zh-TW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通知</a:t>
              </a:r>
              <a:endPara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15" y="1314450"/>
            <a:ext cx="7591425" cy="2628900"/>
          </a:xfrm>
          <a:prstGeom prst="rect">
            <a:avLst/>
          </a:prstGeom>
        </p:spPr>
      </p:pic>
      <p:sp>
        <p:nvSpPr>
          <p:cNvPr id="22" name="矩形 6"/>
          <p:cNvSpPr>
            <a:spLocks noChangeArrowheads="1"/>
          </p:cNvSpPr>
          <p:nvPr/>
        </p:nvSpPr>
        <p:spPr bwMode="auto">
          <a:xfrm>
            <a:off x="6407890" y="797164"/>
            <a:ext cx="1786150" cy="755776"/>
          </a:xfrm>
          <a:prstGeom prst="roundRect">
            <a:avLst/>
          </a:prstGeom>
          <a:solidFill>
            <a:srgbClr val="772982"/>
          </a:solidFill>
          <a:ln>
            <a:solidFill>
              <a:srgbClr val="772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查看、管理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施引文献、</a:t>
            </a:r>
          </a:p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保存的检索式、订阅的作者发文提醒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09781"/>
            <a:ext cx="8558504" cy="19479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24" y="1552940"/>
            <a:ext cx="7890816" cy="269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0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49" y="997300"/>
            <a:ext cx="6205446" cy="346992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82289" y="294235"/>
            <a:ext cx="7045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创建个人文件资料夹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09125" y="2660152"/>
            <a:ext cx="1848221" cy="523220"/>
          </a:xfrm>
          <a:prstGeom prst="rect">
            <a:avLst/>
          </a:prstGeom>
          <a:solidFill>
            <a:srgbClr val="6B1F73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创建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个文件夹</a:t>
            </a:r>
            <a:r>
              <a:rPr lang="zh-CN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收藏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文档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099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558514" y="379960"/>
            <a:ext cx="7045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设置最喜爱的封面期刊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14" y="1109662"/>
            <a:ext cx="6372225" cy="31146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332" y="1359007"/>
            <a:ext cx="1177418" cy="3789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5" y="2227551"/>
            <a:ext cx="5173627" cy="2224087"/>
          </a:xfrm>
          <a:prstGeom prst="rect">
            <a:avLst/>
          </a:prstGeom>
        </p:spPr>
      </p:pic>
      <p:sp>
        <p:nvSpPr>
          <p:cNvPr id="8" name="矩形 6"/>
          <p:cNvSpPr>
            <a:spLocks noChangeArrowheads="1"/>
          </p:cNvSpPr>
          <p:nvPr/>
        </p:nvSpPr>
        <p:spPr bwMode="auto">
          <a:xfrm>
            <a:off x="6607083" y="2182284"/>
            <a:ext cx="1994083" cy="332006"/>
          </a:xfrm>
          <a:prstGeom prst="roundRect">
            <a:avLst/>
          </a:prstGeom>
          <a:solidFill>
            <a:srgbClr val="6B1F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显示于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主页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19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23510-A603-E547-975A-B6891567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978" y="1815214"/>
            <a:ext cx="6680162" cy="728419"/>
          </a:xfrm>
        </p:spPr>
        <p:txBody>
          <a:bodyPr/>
          <a:lstStyle/>
          <a:p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学术活动助力今后科研发展</a:t>
            </a:r>
            <a:endParaRPr 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46</a:t>
            </a:fld>
            <a:endParaRPr lang="en-US">
              <a:solidFill>
                <a:srgbClr val="6B1F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3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47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282291" y="365527"/>
            <a:ext cx="3467100" cy="6683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中国地区学生分会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10"/>
          <p:cNvSpPr>
            <a:spLocks noChangeArrowheads="1"/>
          </p:cNvSpPr>
          <p:nvPr/>
        </p:nvSpPr>
        <p:spPr bwMode="auto">
          <a:xfrm>
            <a:off x="170261" y="1033865"/>
            <a:ext cx="7208440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ts val="2000"/>
              </a:spcBef>
              <a:buBlip>
                <a:blip r:embed="rId2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SzPct val="100000"/>
              <a:buBlip>
                <a:blip r:embed="rId3"/>
              </a:buBlip>
              <a:defRPr sz="24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目前中国的学生会员已经超过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6000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人；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通过学生分会通过开展特定的项目、活动，开拓青少年的科学眼界，培养其工程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素养；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迄今为止，中国学生分会的数目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</a:t>
            </a:r>
            <a:r>
              <a:rPr lang="en-US" altLang="zh-CN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64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</a:p>
          <a:p>
            <a:pPr lvl="1" eaLnBrk="1" hangingPunct="1">
              <a:spcBef>
                <a:spcPct val="0"/>
              </a:spcBef>
              <a:buClr>
                <a:srgbClr val="595959"/>
              </a:buClr>
              <a:buSzTx/>
              <a:buFontTx/>
              <a:buChar char="–"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河北大学学生分会</a:t>
            </a:r>
          </a:p>
          <a:p>
            <a:pPr lvl="1" eaLnBrk="1" hangingPunct="1">
              <a:spcBef>
                <a:spcPct val="0"/>
              </a:spcBef>
              <a:buClr>
                <a:srgbClr val="595959"/>
              </a:buClr>
              <a:buSzTx/>
              <a:buFontTx/>
              <a:buChar char="–"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中国科学院研究生院学生分会</a:t>
            </a:r>
          </a:p>
          <a:p>
            <a:pPr lvl="1" eaLnBrk="1" hangingPunct="1">
              <a:spcBef>
                <a:spcPct val="0"/>
              </a:spcBef>
              <a:buClr>
                <a:srgbClr val="595959"/>
              </a:buClr>
              <a:buSzTx/>
              <a:buFontTx/>
              <a:buChar char="–"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清华大学学生分会</a:t>
            </a:r>
          </a:p>
          <a:p>
            <a:pPr lvl="1" eaLnBrk="1" hangingPunct="1">
              <a:spcBef>
                <a:spcPct val="0"/>
              </a:spcBef>
              <a:buClr>
                <a:srgbClr val="595959"/>
              </a:buClr>
              <a:buSzTx/>
              <a:buFontTx/>
              <a:buChar char="–"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哈尔滨工业大学深圳研究生院学生分会</a:t>
            </a:r>
          </a:p>
          <a:p>
            <a:pPr lvl="1" eaLnBrk="1" hangingPunct="1">
              <a:spcBef>
                <a:spcPct val="0"/>
              </a:spcBef>
              <a:buClr>
                <a:srgbClr val="595959"/>
              </a:buClr>
              <a:buSzTx/>
              <a:buFontTx/>
              <a:buChar char="–"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北京邮电大学学生分会</a:t>
            </a:r>
          </a:p>
          <a:p>
            <a:pPr lvl="1" eaLnBrk="1" hangingPunct="1">
              <a:spcBef>
                <a:spcPct val="0"/>
              </a:spcBef>
              <a:buClr>
                <a:srgbClr val="595959"/>
              </a:buClr>
              <a:buSzTx/>
              <a:buFontTx/>
              <a:buChar char="–"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北京交通大学学生分会</a:t>
            </a:r>
          </a:p>
          <a:p>
            <a:pPr lvl="1" eaLnBrk="1" hangingPunct="1">
              <a:spcBef>
                <a:spcPct val="0"/>
              </a:spcBef>
              <a:buClr>
                <a:srgbClr val="595959"/>
              </a:buClr>
              <a:buSzTx/>
              <a:buFontTx/>
              <a:buChar char="–"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北京大学学生分会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eaLnBrk="1" hangingPunct="1">
              <a:spcBef>
                <a:spcPct val="0"/>
              </a:spcBef>
              <a:buClr>
                <a:srgbClr val="595959"/>
              </a:buClr>
              <a:buSzTx/>
              <a:buFontTx/>
              <a:buChar char="–"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北京工业大学学生分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eaLnBrk="1" hangingPunct="1">
              <a:spcBef>
                <a:spcPct val="0"/>
              </a:spcBef>
              <a:buClr>
                <a:srgbClr val="595959"/>
              </a:buClr>
              <a:buSzTx/>
              <a:buFontTx/>
              <a:buChar char="–"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北京理工大学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eaLnBrk="1" hangingPunct="1">
              <a:spcBef>
                <a:spcPct val="0"/>
              </a:spcBef>
              <a:buClr>
                <a:srgbClr val="595959"/>
              </a:buClr>
              <a:buSzTx/>
              <a:buFontTx/>
              <a:buChar char="–"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北京大学深圳研究生院学生分会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eaLnBrk="1" hangingPunct="1">
              <a:spcBef>
                <a:spcPct val="0"/>
              </a:spcBef>
              <a:buClr>
                <a:srgbClr val="595959"/>
              </a:buClr>
              <a:buSzTx/>
              <a:buFontTx/>
              <a:buChar char="–"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北京航天航空大学学生分会</a:t>
            </a:r>
          </a:p>
          <a:p>
            <a:pPr lvl="1" eaLnBrk="1" hangingPunct="1">
              <a:spcBef>
                <a:spcPct val="0"/>
              </a:spcBef>
              <a:buClr>
                <a:srgbClr val="595959"/>
              </a:buClr>
              <a:buSzTx/>
              <a:buFontTx/>
              <a:buChar char="–"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重庆大学学生分会</a:t>
            </a:r>
          </a:p>
          <a:p>
            <a:pPr lvl="1" eaLnBrk="1" hangingPunct="1">
              <a:spcBef>
                <a:spcPct val="0"/>
              </a:spcBef>
              <a:buClr>
                <a:srgbClr val="595959"/>
              </a:buClr>
              <a:buSzTx/>
              <a:buFontTx/>
              <a:buChar char="–"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电子科技大学学生分会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eaLnBrk="1" hangingPunct="1">
              <a:spcBef>
                <a:spcPct val="0"/>
              </a:spcBef>
              <a:buClr>
                <a:srgbClr val="595959"/>
              </a:buClr>
              <a:buSzTx/>
              <a:buFontTx/>
              <a:buChar char="–"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华南理工大学学生分会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eaLnBrk="1" hangingPunct="1">
              <a:spcBef>
                <a:spcPct val="0"/>
              </a:spcBef>
              <a:buClr>
                <a:srgbClr val="595959"/>
              </a:buClr>
              <a:buSzTx/>
              <a:buFontTx/>
              <a:buChar char="–"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中山大学学生分会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eaLnBrk="1" hangingPunct="1">
              <a:spcBef>
                <a:spcPct val="0"/>
              </a:spcBef>
              <a:buClr>
                <a:srgbClr val="595959"/>
              </a:buClr>
              <a:buSzTx/>
              <a:buFontTx/>
              <a:buChar char="–"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749391" y="4500155"/>
            <a:ext cx="41881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More </a:t>
            </a:r>
            <a:r>
              <a:rPr lang="en-US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info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rmation</a:t>
            </a:r>
            <a:r>
              <a:rPr lang="en-US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IEEE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中国学生分会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– IEEE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中国</a:t>
            </a:r>
            <a:endParaRPr lang="en-US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510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48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57175" y="318770"/>
            <a:ext cx="8089900" cy="570230"/>
          </a:xfrm>
        </p:spPr>
        <p:txBody>
          <a:bodyPr>
            <a:noAutofit/>
          </a:bodyPr>
          <a:lstStyle/>
          <a:p>
            <a:r>
              <a:rPr lang="zh-CN" sz="2400" dirty="0">
                <a:solidFill>
                  <a:srgbClr val="76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类似技术讲座分享交流活动</a:t>
            </a:r>
            <a:r>
              <a:rPr lang="en-US" altLang="zh-CN" sz="2400" dirty="0">
                <a:solidFill>
                  <a:srgbClr val="76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dirty="0" smtClean="0">
                <a:solidFill>
                  <a:srgbClr val="76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知名</a:t>
            </a:r>
            <a:r>
              <a:rPr lang="zh-CN" altLang="en-US" sz="2400" dirty="0">
                <a:solidFill>
                  <a:srgbClr val="76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r>
              <a:rPr lang="zh-CN" altLang="en-US" sz="2400" dirty="0" smtClean="0">
                <a:solidFill>
                  <a:srgbClr val="76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参观</a:t>
            </a:r>
            <a:r>
              <a:rPr lang="zh-CN" altLang="en-US" sz="2400" dirty="0">
                <a:solidFill>
                  <a:srgbClr val="76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学习活动</a:t>
            </a:r>
            <a:endParaRPr lang="zh-CN" altLang="en-US" sz="2400" dirty="0">
              <a:solidFill>
                <a:srgbClr val="76298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893445"/>
            <a:ext cx="2562225" cy="181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" y="1184275"/>
            <a:ext cx="2317115" cy="165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380" y="893445"/>
            <a:ext cx="2553335" cy="181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35" y="3135630"/>
            <a:ext cx="2175510" cy="1448435"/>
          </a:xfrm>
          <a:prstGeom prst="rect">
            <a:avLst/>
          </a:prstGeom>
        </p:spPr>
      </p:pic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70" y="2906395"/>
            <a:ext cx="2319020" cy="179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6520" y="2963545"/>
            <a:ext cx="2271395" cy="151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1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z="675" smtClean="0">
                <a:solidFill>
                  <a:srgbClr val="6B1F73"/>
                </a:solidFill>
              </a:rPr>
              <a:t>49</a:t>
            </a:fld>
            <a:endParaRPr lang="en-US" sz="675" dirty="0">
              <a:solidFill>
                <a:srgbClr val="6B1F73"/>
              </a:solidFill>
            </a:endParaRPr>
          </a:p>
        </p:txBody>
      </p:sp>
      <p:sp>
        <p:nvSpPr>
          <p:cNvPr id="3" name="Title 5"/>
          <p:cNvSpPr txBox="1"/>
          <p:nvPr/>
        </p:nvSpPr>
        <p:spPr>
          <a:xfrm>
            <a:off x="282575" y="349885"/>
            <a:ext cx="5306695" cy="66865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 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秋季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MOOC 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课程注册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5" y="2171065"/>
            <a:ext cx="7258685" cy="2625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30" y="1018540"/>
            <a:ext cx="3063875" cy="130429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490845" y="1047750"/>
            <a:ext cx="1341755" cy="1245235"/>
            <a:chOff x="9700" y="1741"/>
            <a:chExt cx="1687" cy="165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3" t="8649" r="8723" b="8970"/>
            <a:stretch>
              <a:fillRect/>
            </a:stretch>
          </p:blipFill>
          <p:spPr>
            <a:xfrm>
              <a:off x="9760" y="1803"/>
              <a:ext cx="1568" cy="152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矩形 7"/>
            <p:cNvSpPr/>
            <p:nvPr/>
          </p:nvSpPr>
          <p:spPr>
            <a:xfrm>
              <a:off x="9700" y="1741"/>
              <a:ext cx="1687" cy="1650"/>
            </a:xfrm>
            <a:prstGeom prst="rect">
              <a:avLst/>
            </a:prstGeom>
            <a:noFill/>
            <a:ln w="12700"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548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5</a:t>
            </a:fld>
            <a:endParaRPr lang="en-US">
              <a:solidFill>
                <a:srgbClr val="6B1F73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44"/>
          <a:stretch>
            <a:fillRect/>
          </a:stretch>
        </p:blipFill>
        <p:spPr>
          <a:xfrm>
            <a:off x="2810899" y="1218784"/>
            <a:ext cx="3275269" cy="102059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78953" y="2536818"/>
            <a:ext cx="6834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The 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nstitute of 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lectrical and 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lectronics 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ngineers 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18462" y="3096261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电气电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子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工程师学会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821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z="675" smtClean="0">
                <a:solidFill>
                  <a:srgbClr val="6B1F73"/>
                </a:solidFill>
              </a:rPr>
              <a:t>50</a:t>
            </a:fld>
            <a:endParaRPr lang="en-US" sz="675" dirty="0">
              <a:solidFill>
                <a:srgbClr val="6B1F73"/>
              </a:solidFill>
            </a:endParaRPr>
          </a:p>
        </p:txBody>
      </p:sp>
      <p:sp>
        <p:nvSpPr>
          <p:cNvPr id="3" name="Title 5"/>
          <p:cNvSpPr txBox="1"/>
          <p:nvPr/>
        </p:nvSpPr>
        <p:spPr>
          <a:xfrm>
            <a:off x="687070" y="545465"/>
            <a:ext cx="8200390" cy="66865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rgbClr val="7629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2022 IEEE Xplore </a:t>
            </a:r>
            <a:r>
              <a:rPr lang="zh-CN" altLang="en-US" sz="2800" b="1" dirty="0">
                <a:solidFill>
                  <a:srgbClr val="7629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数据库检索达人挑战赛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808" y="1938616"/>
            <a:ext cx="4929353" cy="2097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686756" y="1421631"/>
            <a:ext cx="4449802" cy="289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竞赛时间</a:t>
            </a:r>
            <a:r>
              <a:rPr lang="zh-CN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截止到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奖项设置：</a:t>
            </a:r>
          </a:p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一等奖（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名）：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Kindle</a:t>
            </a:r>
          </a:p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二等奖（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名）：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站年度大会员</a:t>
            </a:r>
          </a:p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三等奖（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名）：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定制双肩包</a:t>
            </a: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参与方式：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/campaigns/org38415952/sitesapi/files/images/41168753/检索竞赛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49" y="2947562"/>
            <a:ext cx="1178027" cy="11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0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51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8267" y="473447"/>
            <a:ext cx="7524151" cy="161801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欢迎关注！</a:t>
            </a:r>
            <a:r>
              <a:rPr lang="en-US" altLang="zh-CN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 ：                                </a:t>
            </a:r>
            <a:r>
              <a:rPr lang="en-US" altLang="zh-CN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QQ</a:t>
            </a:r>
            <a:r>
              <a:rPr lang="zh-CN" altLang="en-US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交流群</a:t>
            </a:r>
            <a:r>
              <a:rPr lang="en-US" altLang="zh-CN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IEEEXplore</a:t>
            </a:r>
            <a:r>
              <a:rPr lang="zh-CN" altLang="en-US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微服务                              </a:t>
            </a:r>
            <a:r>
              <a:rPr lang="en-US" altLang="zh-CN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162695505</a:t>
            </a:r>
            <a:br>
              <a:rPr lang="en-US" altLang="zh-CN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000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508" y="1908393"/>
            <a:ext cx="1707212" cy="170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0354" y="1889519"/>
            <a:ext cx="1763141" cy="175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接连接符 9"/>
          <p:cNvCxnSpPr>
            <a:cxnSpLocks noChangeShapeType="1"/>
          </p:cNvCxnSpPr>
          <p:nvPr/>
        </p:nvCxnSpPr>
        <p:spPr bwMode="auto">
          <a:xfrm rot="10800000">
            <a:off x="967036" y="1679794"/>
            <a:ext cx="88392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cxnSp>
      <p:sp>
        <p:nvSpPr>
          <p:cNvPr id="8" name="文本框 7"/>
          <p:cNvSpPr txBox="1"/>
          <p:nvPr/>
        </p:nvSpPr>
        <p:spPr>
          <a:xfrm>
            <a:off x="1237680" y="4219173"/>
            <a:ext cx="3137847" cy="5909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b="1" dirty="0" err="1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iGroup</a:t>
            </a:r>
            <a:r>
              <a:rPr lang="zh-CN" altLang="en-US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 </a:t>
            </a:r>
            <a:r>
              <a:rPr lang="en-US" altLang="zh-CN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IEEE</a:t>
            </a:r>
            <a:r>
              <a:rPr lang="zh-CN" altLang="en-US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数据库团队</a:t>
            </a:r>
            <a:r>
              <a:rPr lang="en-US" altLang="zh-CN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lang="en-US" altLang="zh-CN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lang="en-US" altLang="zh-CN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hlinkClick r:id="rId4"/>
              </a:rPr>
              <a:t>iel@igroup.com.cn</a:t>
            </a:r>
            <a:endParaRPr lang="zh-CN" altLang="en-US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9" name="Title 1"/>
          <p:cNvSpPr txBox="1">
            <a:spLocks noChangeArrowheads="1"/>
          </p:cNvSpPr>
          <p:nvPr/>
        </p:nvSpPr>
        <p:spPr bwMode="auto">
          <a:xfrm>
            <a:off x="1237680" y="3813393"/>
            <a:ext cx="7230515" cy="40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baseline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zh-CN" altLang="en-US" sz="2000" kern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关注微信公众号首页回复“北京化工大学”获取</a:t>
            </a:r>
            <a:r>
              <a:rPr lang="en-US" altLang="zh-CN" sz="2000" kern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kern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下载链接</a:t>
            </a:r>
            <a:endParaRPr lang="zh-CN" altLang="en-US" sz="20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83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0EA31-4C74-734E-8194-EB96A59B66C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52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2D17A87-7869-454B-A0F6-D8C2A40D9CBE}"/>
              </a:ext>
            </a:extLst>
          </p:cNvPr>
          <p:cNvSpPr txBox="1"/>
          <p:nvPr/>
        </p:nvSpPr>
        <p:spPr>
          <a:xfrm>
            <a:off x="2504537" y="2162473"/>
            <a:ext cx="496855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54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r>
              <a:rPr lang="zh-CN" altLang="en-US" sz="54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altLang="en-US" sz="5400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996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72181" y="4642475"/>
            <a:ext cx="486659" cy="273844"/>
          </a:xfrm>
        </p:spPr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6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2181" y="345392"/>
            <a:ext cx="1997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成立</a:t>
            </a:r>
            <a:endParaRPr lang="zh-CN" altLang="en-US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0" descr="timelin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163" y="1349839"/>
            <a:ext cx="82438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359377" y="1275227"/>
            <a:ext cx="941387" cy="392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288" rIns="0" bIns="18288">
            <a:spAutoFit/>
          </a:bodyPr>
          <a:lstStyle>
            <a:defPPr>
              <a:defRPr lang="en-US"/>
            </a:defPPr>
            <a:lvl1pPr algn="ctr" eaLnBrk="1" hangingPunct="1">
              <a:defRPr sz="2300" b="1">
                <a:solidFill>
                  <a:schemeClr val="accent1"/>
                </a:solidFill>
                <a:ea typeface="MS PGothic" panose="020B0600070205080204" pitchFamily="34" charset="-128"/>
              </a:defRPr>
            </a:lvl1pPr>
            <a:lvl2pPr marL="742950" indent="-285750">
              <a:defRPr>
                <a:ea typeface="MS PGothic" panose="020B0600070205080204" pitchFamily="34" charset="-128"/>
              </a:defRPr>
            </a:lvl2pPr>
            <a:lvl3pPr marL="1143000" indent="-228600">
              <a:defRPr>
                <a:ea typeface="MS PGothic" panose="020B0600070205080204" pitchFamily="34" charset="-128"/>
              </a:defRPr>
            </a:lvl3pPr>
            <a:lvl4pPr marL="1600200" indent="-228600">
              <a:defRPr>
                <a:ea typeface="MS PGothic" panose="020B0600070205080204" pitchFamily="34" charset="-128"/>
              </a:defRPr>
            </a:lvl4pPr>
            <a:lvl5pPr marL="2057400" indent="-228600">
              <a:defRPr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9pPr>
          </a:lstStyle>
          <a:p>
            <a:r>
              <a:rPr lang="en-US" altLang="zh-CN" dirty="0">
                <a:solidFill>
                  <a:srgbClr val="FFC000"/>
                </a:solidFill>
              </a:rPr>
              <a:t>1884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3021613" y="1275227"/>
            <a:ext cx="941388" cy="392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288" rIns="0" bIns="182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 sz="2300" b="1" dirty="0">
                <a:solidFill>
                  <a:srgbClr val="6B1F73"/>
                </a:solidFill>
                <a:latin typeface="+mn-lt"/>
              </a:rPr>
              <a:t>1912</a:t>
            </a: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5356827" y="1275227"/>
            <a:ext cx="941387" cy="392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288" rIns="0" bIns="18288">
            <a:spAutoFit/>
          </a:bodyPr>
          <a:lstStyle>
            <a:defPPr>
              <a:defRPr lang="en-US"/>
            </a:defPPr>
            <a:lvl1pPr algn="ctr" eaLnBrk="1" hangingPunct="1">
              <a:defRPr sz="2300" b="1">
                <a:solidFill>
                  <a:schemeClr val="accent1"/>
                </a:solidFill>
                <a:ea typeface="MS PGothic" panose="020B0600070205080204" pitchFamily="34" charset="-128"/>
              </a:defRPr>
            </a:lvl1pPr>
            <a:lvl2pPr marL="742950" indent="-285750">
              <a:defRPr>
                <a:ea typeface="MS PGothic" panose="020B0600070205080204" pitchFamily="34" charset="-128"/>
              </a:defRPr>
            </a:lvl2pPr>
            <a:lvl3pPr marL="1143000" indent="-228600">
              <a:defRPr>
                <a:ea typeface="MS PGothic" panose="020B0600070205080204" pitchFamily="34" charset="-128"/>
              </a:defRPr>
            </a:lvl3pPr>
            <a:lvl4pPr marL="1600200" indent="-228600">
              <a:defRPr>
                <a:ea typeface="MS PGothic" panose="020B0600070205080204" pitchFamily="34" charset="-128"/>
              </a:defRPr>
            </a:lvl4pPr>
            <a:lvl5pPr marL="2057400" indent="-228600">
              <a:defRPr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9pPr>
          </a:lstStyle>
          <a:p>
            <a:r>
              <a:rPr lang="en-US" altLang="zh-CN" dirty="0">
                <a:solidFill>
                  <a:srgbClr val="6B1F73"/>
                </a:solidFill>
              </a:rPr>
              <a:t>1963</a:t>
            </a:r>
          </a:p>
        </p:txBody>
      </p:sp>
      <p:pic>
        <p:nvPicPr>
          <p:cNvPr id="9" name="Picture 18" descr="aie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862" y="1799790"/>
            <a:ext cx="1355124" cy="134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-269179" y="3464831"/>
            <a:ext cx="2376566" cy="85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Aft>
                <a:spcPts val="50"/>
              </a:spcAft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AIEE</a:t>
            </a:r>
          </a:p>
          <a:p>
            <a:pPr algn="ctr" eaLnBrk="1" hangingPunct="1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American Institute </a:t>
            </a:r>
            <a:b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 Electrical Engineers</a:t>
            </a:r>
          </a:p>
          <a:p>
            <a:pPr algn="ctr" eaLnBrk="1" hangingPunct="1"/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美国电气工程师学会</a:t>
            </a:r>
          </a:p>
        </p:txBody>
      </p:sp>
      <p:pic>
        <p:nvPicPr>
          <p:cNvPr id="11" name="Picture 17" descr="ir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8082" y="1835053"/>
            <a:ext cx="1828016" cy="130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2832978" y="3465204"/>
            <a:ext cx="186848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Aft>
                <a:spcPts val="50"/>
              </a:spcAft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IRE</a:t>
            </a:r>
          </a:p>
          <a:p>
            <a:pPr algn="ctr" eaLnBrk="1" hangingPunct="1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Institute of Radio</a:t>
            </a:r>
            <a:b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Engineers</a:t>
            </a:r>
          </a:p>
          <a:p>
            <a:pPr algn="ctr" eaLnBrk="1" hangingPunct="1"/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无线电工程师学会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962570" y="2135232"/>
            <a:ext cx="6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/>
              <a:t>+</a:t>
            </a:r>
            <a:endParaRPr lang="zh-CN" altLang="en-US" sz="4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4794594" y="2135232"/>
            <a:ext cx="6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/>
              <a:t>=</a:t>
            </a:r>
            <a:endParaRPr lang="zh-CN" altLang="en-US" sz="4000" dirty="0"/>
          </a:p>
        </p:txBody>
      </p:sp>
      <p:sp>
        <p:nvSpPr>
          <p:cNvPr id="15" name="文本框 14"/>
          <p:cNvSpPr txBox="1"/>
          <p:nvPr/>
        </p:nvSpPr>
        <p:spPr>
          <a:xfrm>
            <a:off x="5933845" y="3512342"/>
            <a:ext cx="294902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</a:p>
          <a:p>
            <a:pPr algn="ctr"/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The </a:t>
            </a:r>
            <a:r>
              <a:rPr lang="en-US" altLang="zh-CN" sz="11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nstitute of </a:t>
            </a:r>
            <a:r>
              <a:rPr lang="en-US" altLang="zh-CN" sz="11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lectrical and </a:t>
            </a:r>
          </a:p>
          <a:p>
            <a:pPr algn="ctr"/>
            <a:r>
              <a:rPr lang="en-US" altLang="zh-CN" sz="11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lectronics </a:t>
            </a:r>
            <a:r>
              <a:rPr lang="en-US" altLang="zh-CN" sz="11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ngineers </a:t>
            </a:r>
          </a:p>
          <a:p>
            <a:pPr algn="ctr"/>
            <a:r>
              <a:rPr lang="zh-CN" altLang="en-US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电气电子工程师学会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44"/>
          <a:stretch>
            <a:fillRect/>
          </a:stretch>
        </p:blipFill>
        <p:spPr>
          <a:xfrm>
            <a:off x="6023566" y="2135232"/>
            <a:ext cx="2577150" cy="80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6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7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5889" y="308828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组织情况</a:t>
            </a:r>
            <a:endParaRPr lang="zh-CN" altLang="en-US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black">
          <a:xfrm>
            <a:off x="282290" y="1042437"/>
            <a:ext cx="8222651" cy="104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Ctr="1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非营利组织，全球最大的技术行业学会，成员遍布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160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多个国家地区，会员超过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42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63" y="1723834"/>
            <a:ext cx="6219971" cy="293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>
            <a:spLocks noChangeArrowheads="1"/>
          </p:cNvSpPr>
          <p:nvPr/>
        </p:nvSpPr>
        <p:spPr bwMode="auto">
          <a:xfrm>
            <a:off x="4816630" y="2434379"/>
            <a:ext cx="1592511" cy="655079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804030504040204" pitchFamily="3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885908" y="3501812"/>
            <a:ext cx="2750428" cy="100112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多个地方分会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多个专业委员会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6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en-US" altLang="en-US" sz="16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多个学生分会</a:t>
            </a:r>
            <a:endParaRPr lang="en-US" altLang="en-US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250940" y="3193701"/>
            <a:ext cx="1991995" cy="700890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个地方分会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64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个学生分会</a:t>
            </a:r>
            <a:endParaRPr lang="en-US" altLang="en-US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787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8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内容占位符 2"/>
          <p:cNvSpPr txBox="1">
            <a:spLocks noChangeArrowheads="1"/>
          </p:cNvSpPr>
          <p:nvPr/>
        </p:nvSpPr>
        <p:spPr>
          <a:xfrm>
            <a:off x="69215" y="281940"/>
            <a:ext cx="4378325" cy="462661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Aerospace and Electronic Systems Society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Antennas and Propagation Society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Broadcast Technology Society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Circuits and Systems Society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Communications Society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Computational Intelligence Society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Computer Society</a:t>
            </a:r>
            <a:endParaRPr lang="en-US" altLang="zh-CN" sz="1200" dirty="0" smtClean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Consumer Electronics Society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Control Systems Society</a:t>
            </a:r>
            <a:endParaRPr lang="en-US" altLang="zh-CN" sz="1200" dirty="0" smtClean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Dielectrics and Electrical Insulation Society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Education Society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Electron Devices Society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Electronics Packaging Society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Electromagnetic Compatibility Society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Engineering in Medicine and Biology Society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Industrial Electronics Society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Industry Applications Society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Geoscience and Remote Sensing Society</a:t>
            </a:r>
            <a:endParaRPr lang="en-US" altLang="zh-CN" sz="12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Information Theory Society</a:t>
            </a:r>
          </a:p>
          <a:p>
            <a:pPr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Instrumentation and Measurement Society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zh-CN" sz="1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200" dirty="0" smtClean="0"/>
              <a:t/>
            </a:r>
            <a:br>
              <a:rPr lang="en-US" altLang="zh-CN" sz="1200" dirty="0" smtClean="0"/>
            </a:br>
            <a:endParaRPr lang="zh-CN" altLang="en-US" sz="1200" dirty="0"/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4418965" y="281940"/>
            <a:ext cx="4766310" cy="447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Intelligent Transportation Systems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Magnetics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Microwave Theory and Techniques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Nuclear and Plasma Sciences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Oceanic Engineering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Photonics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Power Electronics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Power &amp; Energy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Product Safety Engineering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Professional Communication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Reliability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Robotics and Automation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Signal Processing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Society on Social Implications of Technology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Solid-State Circuits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Systems, Man, and Cybernetics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Technology and Engineering Management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Ultrasonics, Ferroelectrics, </a:t>
            </a:r>
          </a:p>
          <a:p>
            <a:pPr marL="0" indent="0"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and Frequency Control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Vehicular Technology Society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2195719" y="2379712"/>
            <a:ext cx="5465775" cy="1495094"/>
            <a:chOff x="2164911" y="1732568"/>
            <a:chExt cx="5666403" cy="1503031"/>
          </a:xfrm>
        </p:grpSpPr>
        <p:sp>
          <p:nvSpPr>
            <p:cNvPr id="11" name="圆角矩形 7"/>
            <p:cNvSpPr/>
            <p:nvPr/>
          </p:nvSpPr>
          <p:spPr bwMode="auto">
            <a:xfrm>
              <a:off x="2164911" y="1732568"/>
              <a:ext cx="5309420" cy="1503031"/>
            </a:xfrm>
            <a:prstGeom prst="roundRect">
              <a:avLst/>
            </a:prstGeom>
            <a:ln>
              <a:solidFill>
                <a:srgbClr val="6B1F7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marL="342900" indent="-3429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zh-CN" altLang="en-US" sz="240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2" name="标题 3"/>
            <p:cNvSpPr txBox="1">
              <a:spLocks noChangeArrowheads="1"/>
            </p:cNvSpPr>
            <p:nvPr/>
          </p:nvSpPr>
          <p:spPr bwMode="auto">
            <a:xfrm>
              <a:off x="2374238" y="1862975"/>
              <a:ext cx="3728475" cy="71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36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39</a:t>
              </a:r>
              <a:r>
                <a:rPr lang="zh-CN" altLang="en-US" sz="36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个专业协会</a:t>
              </a:r>
            </a:p>
          </p:txBody>
        </p:sp>
        <p:sp>
          <p:nvSpPr>
            <p:cNvPr id="13" name="标题 3"/>
            <p:cNvSpPr txBox="1"/>
            <p:nvPr/>
          </p:nvSpPr>
          <p:spPr bwMode="auto">
            <a:xfrm>
              <a:off x="3975023" y="2497679"/>
              <a:ext cx="3856291" cy="655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zh-CN" sz="3600" kern="0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IEEE Societies</a:t>
              </a:r>
              <a:endParaRPr lang="zh-CN" altLang="en-US" sz="3600" kern="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112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9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5889" y="308828"/>
            <a:ext cx="3793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涵盖各个科技领域</a:t>
            </a:r>
            <a:endParaRPr lang="zh-CN" altLang="en-US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82789" y="955159"/>
            <a:ext cx="8153400" cy="41614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More than just electrical engineering &amp; computer science</a:t>
            </a:r>
            <a:r>
              <a:rPr lang="en-US" altLang="zh-CN" sz="2000" dirty="0" smtClean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dirty="0" smtClean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000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1363382" y="1391602"/>
            <a:ext cx="2467372" cy="263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Aerospace &amp; Defense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Automotive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Biomedical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Biometrics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Circuits &amp; Systems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Cloud Computing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Communications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Computer Software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Electronics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Energy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Imaging</a:t>
            </a:r>
          </a:p>
        </p:txBody>
      </p:sp>
      <p:sp>
        <p:nvSpPr>
          <p:cNvPr id="7" name="Rectangle 27"/>
          <p:cNvSpPr>
            <a:spLocks noChangeArrowheads="1"/>
          </p:cNvSpPr>
          <p:nvPr/>
        </p:nvSpPr>
        <p:spPr bwMode="auto">
          <a:xfrm>
            <a:off x="4715334" y="1044001"/>
            <a:ext cx="2939037" cy="297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Information Technology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Medical Devices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Nanotechnology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Optics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Petroleum &amp; Gas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Power Electronics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Power Systems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Robotics &amp; Automation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Semiconductors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Smart Grid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Wireless Broadband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 more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7"/>
          <a:stretch>
            <a:fillRect/>
          </a:stretch>
        </p:blipFill>
        <p:spPr bwMode="auto">
          <a:xfrm>
            <a:off x="6454035" y="4038930"/>
            <a:ext cx="766152" cy="91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13" y="4017123"/>
            <a:ext cx="821727" cy="91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956"/>
          <a:stretch>
            <a:fillRect/>
          </a:stretch>
        </p:blipFill>
        <p:spPr bwMode="auto">
          <a:xfrm>
            <a:off x="4331794" y="4027934"/>
            <a:ext cx="724867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391" y="4017123"/>
            <a:ext cx="753449" cy="92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2"/>
          <a:stretch>
            <a:fillRect/>
          </a:stretch>
        </p:blipFill>
        <p:spPr bwMode="auto">
          <a:xfrm>
            <a:off x="5331015" y="4026169"/>
            <a:ext cx="807437" cy="92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825" y="4027934"/>
            <a:ext cx="851897" cy="91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灯片编号占位符 15"/>
          <p:cNvSpPr txBox="1"/>
          <p:nvPr/>
        </p:nvSpPr>
        <p:spPr>
          <a:xfrm>
            <a:off x="245175" y="4780985"/>
            <a:ext cx="529935" cy="11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 kern="1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 kern="1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681C37B6-5988-4CAE-924C-7DDB6EF16A7B}" type="slidenum">
              <a:rPr lang="en-US" altLang="zh-CN" sz="1000" smtClean="0">
                <a:solidFill>
                  <a:schemeClr val="bg1"/>
                </a:solidFill>
              </a:rPr>
              <a:t>9</a:t>
            </a:fld>
            <a:endParaRPr lang="en-US" altLang="zh-CN" sz="1400"/>
          </a:p>
        </p:txBody>
      </p:sp>
      <p:grpSp>
        <p:nvGrpSpPr>
          <p:cNvPr id="15" name="组合 14"/>
          <p:cNvGrpSpPr/>
          <p:nvPr/>
        </p:nvGrpSpPr>
        <p:grpSpPr bwMode="auto">
          <a:xfrm>
            <a:off x="914589" y="1693000"/>
            <a:ext cx="7162800" cy="2255334"/>
            <a:chOff x="1079500" y="2825704"/>
            <a:chExt cx="7162800" cy="2254671"/>
          </a:xfrm>
        </p:grpSpPr>
        <p:sp>
          <p:nvSpPr>
            <p:cNvPr id="16" name="圆角矩形 15"/>
            <p:cNvSpPr/>
            <p:nvPr/>
          </p:nvSpPr>
          <p:spPr>
            <a:xfrm>
              <a:off x="1079500" y="2825704"/>
              <a:ext cx="7162800" cy="2104406"/>
            </a:xfrm>
            <a:prstGeom prst="roundRect">
              <a:avLst/>
            </a:prstGeom>
            <a:solidFill>
              <a:schemeClr val="lt1">
                <a:alpha val="91000"/>
              </a:schemeClr>
            </a:solidFill>
            <a:ln>
              <a:solidFill>
                <a:srgbClr val="6B1F7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2"/>
            <p:cNvSpPr>
              <a:spLocks noChangeArrowheads="1"/>
            </p:cNvSpPr>
            <p:nvPr/>
          </p:nvSpPr>
          <p:spPr bwMode="auto">
            <a:xfrm>
              <a:off x="1600200" y="3048000"/>
              <a:ext cx="6324600" cy="141961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出版全球电气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电子工程和计算机领域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endParaRPr lang="en-US" altLang="zh-CN" sz="7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       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的文献</a:t>
              </a:r>
            </a:p>
          </p:txBody>
        </p:sp>
        <p:pic>
          <p:nvPicPr>
            <p:cNvPr id="18" name="矩形 13"/>
            <p:cNvPicPr>
              <a:picLocks noChangeArrowheads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7613" y="3556823"/>
              <a:ext cx="1625600" cy="1523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837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7.5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436,&quot;width&quot;:1352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7.5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7.5|1.7"/>
</p:tagLst>
</file>

<file path=ppt/theme/theme1.xml><?xml version="1.0" encoding="utf-8"?>
<a:theme xmlns:a="http://schemas.openxmlformats.org/drawingml/2006/main" name="Theme 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-DCI-113_Branded_PPT_Template_B_Final_FullScreen" id="{42F2A728-38A7-F741-8697-F23A46403293}" vid="{291ADA43-C1E7-0449-827C-A2959B3E2C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16-DCI-113_Branded_PPT_Template_B_Final_FullScreen</Template>
  <TotalTime>3047</TotalTime>
  <Words>1431</Words>
  <Application>Microsoft Office PowerPoint</Application>
  <PresentationFormat>全屏显示(16:9)</PresentationFormat>
  <Paragraphs>313</Paragraphs>
  <Slides>52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4" baseType="lpstr">
      <vt:lpstr>LucidaGrande</vt:lpstr>
      <vt:lpstr>MS PGothic</vt:lpstr>
      <vt:lpstr>阿里妈妈数黑体</vt:lpstr>
      <vt:lpstr>DengXian</vt:lpstr>
      <vt:lpstr>宋体</vt:lpstr>
      <vt:lpstr>微软雅黑</vt:lpstr>
      <vt:lpstr>Arial</vt:lpstr>
      <vt:lpstr>Calibri</vt:lpstr>
      <vt:lpstr>Courier New</vt:lpstr>
      <vt:lpstr>Verdana</vt:lpstr>
      <vt:lpstr>Wingdings</vt:lpstr>
      <vt:lpstr>Theme 1</vt:lpstr>
      <vt:lpstr>IEEE高质量资源 助力我校研发创新</vt:lpstr>
      <vt:lpstr>听讲座 赢奖品    IEEE精美礼品等待大家哦！</vt:lpstr>
      <vt:lpstr>Content</vt:lpstr>
      <vt:lpstr>IEEE与IEEE Xplore介绍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IEEE Xplore平台基础功能详解</vt:lpstr>
      <vt:lpstr> </vt:lpstr>
      <vt:lpstr> </vt:lpstr>
      <vt:lpstr>一框式检索框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利用个性化功能提升科研效率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IEEE学术活动助力今后科研发展</vt:lpstr>
      <vt:lpstr>PowerPoint 演示文稿</vt:lpstr>
      <vt:lpstr>类似技术讲座分享交流活动/知名企业参观学习活动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Olivia</cp:lastModifiedBy>
  <cp:revision>224</cp:revision>
  <dcterms:created xsi:type="dcterms:W3CDTF">2016-10-24T19:40:55Z</dcterms:created>
  <dcterms:modified xsi:type="dcterms:W3CDTF">2022-11-11T05:50:38Z</dcterms:modified>
</cp:coreProperties>
</file>